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18288000" cy="10287000"/>
  <p:notesSz cx="6858000" cy="9144000"/>
  <p:embeddedFontLst>
    <p:embeddedFont>
      <p:font typeface="Mind Meridian 1" panose="020B0604020202020204" charset="0"/>
      <p:regular r:id="rId15"/>
    </p:embeddedFont>
    <p:embeddedFont>
      <p:font typeface="Mind Meridian 2"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BD96E4-73C5-4CB0-BF74-4D0822A798B4}" v="1" dt="2026-08-20T14:26:43.5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56356" autoAdjust="0"/>
  </p:normalViewPr>
  <p:slideViewPr>
    <p:cSldViewPr>
      <p:cViewPr varScale="1">
        <p:scale>
          <a:sx n="31" d="100"/>
          <a:sy n="31" d="100"/>
        </p:scale>
        <p:origin x="101"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font" Target="fonts/font1.fntdata"/><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loe Jaksics" userId="f23d67ce-451a-4c25-88ff-84c157cf0122" providerId="ADAL" clId="{FF2841F4-86D7-4FD5-815C-C9670AA0F853}"/>
    <pc:docChg chg="custSel addSld modSld sldOrd">
      <pc:chgData name="Chloe Jaksics" userId="f23d67ce-451a-4c25-88ff-84c157cf0122" providerId="ADAL" clId="{FF2841F4-86D7-4FD5-815C-C9670AA0F853}" dt="2026-08-20T14:26:52.536" v="30" actId="20577"/>
      <pc:docMkLst>
        <pc:docMk/>
      </pc:docMkLst>
      <pc:sldChg chg="modSp mod">
        <pc:chgData name="Chloe Jaksics" userId="f23d67ce-451a-4c25-88ff-84c157cf0122" providerId="ADAL" clId="{FF2841F4-86D7-4FD5-815C-C9670AA0F853}" dt="2026-08-20T14:25:21.949" v="0" actId="14100"/>
        <pc:sldMkLst>
          <pc:docMk/>
          <pc:sldMk cId="0" sldId="256"/>
        </pc:sldMkLst>
        <pc:spChg chg="mod">
          <ac:chgData name="Chloe Jaksics" userId="f23d67ce-451a-4c25-88ff-84c157cf0122" providerId="ADAL" clId="{FF2841F4-86D7-4FD5-815C-C9670AA0F853}" dt="2026-08-20T14:25:21.949" v="0" actId="14100"/>
          <ac:spMkLst>
            <pc:docMk/>
            <pc:sldMk cId="0" sldId="256"/>
            <ac:spMk id="11" creationId="{00000000-0000-0000-0000-000000000000}"/>
          </ac:spMkLst>
        </pc:spChg>
      </pc:sldChg>
      <pc:sldChg chg="modSp add mod ord modNotesTx">
        <pc:chgData name="Chloe Jaksics" userId="f23d67ce-451a-4c25-88ff-84c157cf0122" providerId="ADAL" clId="{FF2841F4-86D7-4FD5-815C-C9670AA0F853}" dt="2026-08-20T14:26:52.536" v="30" actId="20577"/>
        <pc:sldMkLst>
          <pc:docMk/>
          <pc:sldMk cId="2660993476" sldId="264"/>
        </pc:sldMkLst>
        <pc:spChg chg="mod">
          <ac:chgData name="Chloe Jaksics" userId="f23d67ce-451a-4c25-88ff-84c157cf0122" providerId="ADAL" clId="{FF2841F4-86D7-4FD5-815C-C9670AA0F853}" dt="2026-08-20T14:26:28.624" v="29" actId="1076"/>
          <ac:spMkLst>
            <pc:docMk/>
            <pc:sldMk cId="2660993476" sldId="264"/>
            <ac:spMk id="14" creationId="{844FDBE8-4298-01AE-6A28-BB7C019F2621}"/>
          </ac:spMkLst>
        </pc:spChg>
        <pc:spChg chg="mod">
          <ac:chgData name="Chloe Jaksics" userId="f23d67ce-451a-4c25-88ff-84c157cf0122" providerId="ADAL" clId="{FF2841F4-86D7-4FD5-815C-C9670AA0F853}" dt="2026-08-20T14:26:25.703" v="28" actId="1076"/>
          <ac:spMkLst>
            <pc:docMk/>
            <pc:sldMk cId="2660993476" sldId="264"/>
            <ac:spMk id="15" creationId="{75276750-AAC1-B1A0-6E6F-8E39962A626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4B625-FE4A-46C0-A9B0-FB6AC60B4D5C}"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2735B2-4D17-4E8A-A3A5-64C65F6B96F2}" type="slidenum">
              <a:rPr lang="en-GB" smtClean="0"/>
              <a:t>‹#›</a:t>
            </a:fld>
            <a:endParaRPr lang="en-GB"/>
          </a:p>
        </p:txBody>
      </p:sp>
    </p:spTree>
    <p:extLst>
      <p:ext uri="{BB962C8B-B14F-4D97-AF65-F5344CB8AC3E}">
        <p14:creationId xmlns:p14="http://schemas.microsoft.com/office/powerpoint/2010/main" val="3581853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For staff : </a:t>
            </a:r>
            <a:r>
              <a:rPr lang="en-GB" dirty="0"/>
              <a:t>This </a:t>
            </a:r>
            <a:r>
              <a:rPr lang="en-GB" b="0" dirty="0"/>
              <a:t>ready-to-use assembly is designed for secondary school and college students and takes approximately 10–15 minutes to deliver. Optional discussion questions are included throughout and can be omitted for a shorter assembly.</a:t>
            </a:r>
          </a:p>
          <a:p>
            <a:r>
              <a:rPr lang="en-GB" b="0" dirty="0"/>
              <a:t>Before delivering the assembly, please familiarise yourself with your school's or college's safeguarding, pastoral and wellbeing support arrangements.</a:t>
            </a:r>
          </a:p>
          <a:p>
            <a:r>
              <a:rPr lang="en-GB" dirty="0"/>
              <a:t>Please ensure students know where they can access support following the assembly and follow your organisation's usual safeguarding procedures if a student raises a concern or makes a disclosure.</a:t>
            </a:r>
          </a:p>
          <a:p>
            <a:endParaRPr lang="en-GB" dirty="0"/>
          </a:p>
          <a:p>
            <a:r>
              <a:rPr lang="en-GB" b="1" dirty="0"/>
              <a:t>Speaker notes</a:t>
            </a:r>
          </a:p>
          <a:p>
            <a:endParaRPr lang="en-GB" dirty="0"/>
          </a:p>
          <a:p>
            <a:r>
              <a:rPr lang="en-GB" dirty="0"/>
              <a:t>Today our school/college is joining organisations across North Lincolnshire for World Mental Health Day.</a:t>
            </a:r>
            <a:endParaRPr lang="en-GB" b="0" dirty="0"/>
          </a:p>
          <a:p>
            <a:r>
              <a:rPr lang="en-GB" b="0" dirty="0"/>
              <a:t>We're taking part in Turn North Lincolnshire Blue, a campaign from North Lincolnshire Mind designed to get our community talking about mental </a:t>
            </a:r>
            <a:r>
              <a:rPr lang="en-GB" dirty="0"/>
              <a:t>health.</a:t>
            </a:r>
          </a:p>
          <a:p>
            <a:r>
              <a:rPr lang="en-GB" dirty="0"/>
              <a:t>Mental health is something that affects every one of us.</a:t>
            </a:r>
          </a:p>
          <a:p>
            <a:r>
              <a:rPr lang="en-GB" dirty="0"/>
              <a:t>Sometimes we're doing well and sometimes things are more difficult. That can change throughout our lives.</a:t>
            </a:r>
          </a:p>
          <a:p>
            <a:r>
              <a:rPr lang="en-GB" dirty="0"/>
              <a:t>Talking about mental health can sometimes feel awkward or uncomfortable. But the more able we are to talk openly about how we're doing, the easier it can be to ask for help, support other people and challenge stigma.</a:t>
            </a:r>
          </a:p>
          <a:p>
            <a:r>
              <a:rPr lang="en-GB" dirty="0"/>
              <a:t>Over the next few minutes, we're going to think about what can affect our mental health, some things that can help, when it might be time to talk to someone and how we can look out for each other.</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1</a:t>
            </a:fld>
            <a:endParaRPr lang="en-GB"/>
          </a:p>
        </p:txBody>
      </p:sp>
    </p:spTree>
    <p:extLst>
      <p:ext uri="{BB962C8B-B14F-4D97-AF65-F5344CB8AC3E}">
        <p14:creationId xmlns:p14="http://schemas.microsoft.com/office/powerpoint/2010/main" val="2138362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When we hear the words mental health, conversations often immediately turn to mental illness.</a:t>
            </a:r>
          </a:p>
          <a:p>
            <a:r>
              <a:rPr lang="en-GB" b="0" dirty="0"/>
              <a:t>But we all have mental health.</a:t>
            </a:r>
          </a:p>
          <a:p>
            <a:r>
              <a:rPr lang="en-GB" b="0" dirty="0"/>
              <a:t>Our mental health is part of how we think, how we feel and how we cope with everyday life.</a:t>
            </a:r>
          </a:p>
          <a:p>
            <a:r>
              <a:rPr lang="en-GB" b="0" dirty="0"/>
              <a:t>Just like our physical health, it can be better at some times and more difficult at others.</a:t>
            </a:r>
          </a:p>
          <a:p>
            <a:r>
              <a:rPr lang="en-GB" b="0" dirty="0"/>
              <a:t>Having a difficult day doesn't necessarily mean there's something wrong with your mental health. Ups and downs are a normal part of life.</a:t>
            </a:r>
          </a:p>
          <a:p>
            <a:r>
              <a:rPr lang="en-GB" b="0" dirty="0"/>
              <a:t>What's important is recognising when things aren't feeling right for us and knowing that it's okay to do something about it.</a:t>
            </a:r>
          </a:p>
          <a:p>
            <a:endParaRPr lang="en-GB" b="0" dirty="0"/>
          </a:p>
          <a:p>
            <a:r>
              <a:rPr lang="en-GB" b="1" dirty="0"/>
              <a:t>Optional question: </a:t>
            </a:r>
            <a:r>
              <a:rPr lang="en-GB" dirty="0"/>
              <a:t>What kinds of things do you think can affect someone's mental health?</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2</a:t>
            </a:fld>
            <a:endParaRPr lang="en-GB"/>
          </a:p>
        </p:txBody>
      </p:sp>
    </p:spTree>
    <p:extLst>
      <p:ext uri="{BB962C8B-B14F-4D97-AF65-F5344CB8AC3E}">
        <p14:creationId xmlns:p14="http://schemas.microsoft.com/office/powerpoint/2010/main" val="28824132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Lots of things can affect how we feel.</a:t>
            </a:r>
          </a:p>
          <a:p>
            <a:r>
              <a:rPr lang="en-GB" b="0" dirty="0"/>
              <a:t>Some might be obvious - exams, friendships, relationships, problems at home, money worries or big changes in our lives.</a:t>
            </a:r>
          </a:p>
          <a:p>
            <a:r>
              <a:rPr lang="en-GB" b="0" dirty="0"/>
              <a:t>Other things can build up over time. Not getting enough sleep, feeling lonely, worrying about the future or comparing ourselves with other people online can all affect how we feel.</a:t>
            </a:r>
          </a:p>
          <a:p>
            <a:r>
              <a:rPr lang="en-GB" b="0" dirty="0"/>
              <a:t>What's difficult for one person might not be difficult for somebody else. Two people can experience the same situation and feel completely differently about it.</a:t>
            </a:r>
          </a:p>
          <a:p>
            <a:r>
              <a:rPr lang="en-GB" b="0" dirty="0"/>
              <a:t>And sometimes we can struggle without being able to identify a reason at all.</a:t>
            </a:r>
          </a:p>
          <a:p>
            <a:r>
              <a:rPr lang="en-GB" b="0" dirty="0"/>
              <a:t>We don't need to compare our problems with somebody else's to decide whether we're ‘allowed’ to be struggling.</a:t>
            </a:r>
          </a:p>
          <a:p>
            <a:r>
              <a:rPr lang="en-GB" b="0" dirty="0"/>
              <a:t>You don't have to be able to explain or justify why you're struggling for your feelings to matter.</a:t>
            </a:r>
          </a:p>
          <a:p>
            <a:endParaRPr lang="en-GB" dirty="0"/>
          </a:p>
          <a:p>
            <a:r>
              <a:rPr lang="en-GB" b="1" dirty="0"/>
              <a:t>Optional question: </a:t>
            </a:r>
            <a:r>
              <a:rPr lang="en-GB" dirty="0"/>
              <a:t>Without sharing anything personal, are there other things you think can affect young people's mental health?</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3</a:t>
            </a:fld>
            <a:endParaRPr lang="en-GB"/>
          </a:p>
        </p:txBody>
      </p:sp>
    </p:spTree>
    <p:extLst>
      <p:ext uri="{BB962C8B-B14F-4D97-AF65-F5344CB8AC3E}">
        <p14:creationId xmlns:p14="http://schemas.microsoft.com/office/powerpoint/2010/main" val="14362757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Looking after your mental health isn't about being positive all the time.</a:t>
            </a:r>
          </a:p>
          <a:p>
            <a:r>
              <a:rPr lang="en-GB" b="0" dirty="0"/>
              <a:t>And there isn't one wellbeing tip that fixes everything.</a:t>
            </a:r>
          </a:p>
          <a:p>
            <a:r>
              <a:rPr lang="en-GB" b="0" dirty="0"/>
              <a:t>But small things can help support our wellbeing - getting enough sleep, moving our bodies, spending time with people we feel connected to, taking breaks from screens, doing things we enjoy and talking to somebody.</a:t>
            </a:r>
          </a:p>
          <a:p>
            <a:r>
              <a:rPr lang="en-GB" b="0" dirty="0"/>
              <a:t>That doesn't mean going for a walk, getting an early night or putting your phone down will magically fix a mental health problem.</a:t>
            </a:r>
          </a:p>
          <a:p>
            <a:r>
              <a:rPr lang="en-GB" b="0" dirty="0"/>
              <a:t>These are simply some of the things that can help us look after ourselves.</a:t>
            </a:r>
          </a:p>
          <a:p>
            <a:r>
              <a:rPr lang="en-GB" b="0" dirty="0"/>
              <a:t>Different things work for different people. For one person it might be sport. For somebody else it could be music, gaming, reading, art, spending time with friends, being outside or having some time alone.</a:t>
            </a:r>
          </a:p>
          <a:p>
            <a:r>
              <a:rPr lang="en-GB" b="0" dirty="0"/>
              <a:t>And it's also important to recognise when these things aren't enough and it might be time to ask for support.</a:t>
            </a:r>
          </a:p>
          <a:p>
            <a:endParaRPr lang="en-GB" dirty="0"/>
          </a:p>
          <a:p>
            <a:r>
              <a:rPr lang="en-GB" b="1" dirty="0"/>
              <a:t>Optional question: </a:t>
            </a:r>
            <a:r>
              <a:rPr lang="en-GB" dirty="0"/>
              <a:t>Without sharing anything personal, what's one thing you think can help someone reset after a stressful day?</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4</a:t>
            </a:fld>
            <a:endParaRPr lang="en-GB"/>
          </a:p>
        </p:txBody>
      </p:sp>
    </p:spTree>
    <p:extLst>
      <p:ext uri="{BB962C8B-B14F-4D97-AF65-F5344CB8AC3E}">
        <p14:creationId xmlns:p14="http://schemas.microsoft.com/office/powerpoint/2010/main" val="2688778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One of the biggest messages we want you to take away today is that you don't have to reach some imaginary level of “bad enough” before you're allowed to ask for help.</a:t>
            </a:r>
          </a:p>
          <a:p>
            <a:r>
              <a:rPr lang="en-GB" b="0" dirty="0"/>
              <a:t>If something is affecting your everyday life, isn't getting better, is making it difficult to cope or you simply feel that something isn't right, talk to someone.</a:t>
            </a:r>
          </a:p>
          <a:p>
            <a:r>
              <a:rPr lang="en-GB" b="0" dirty="0"/>
              <a:t>That could be a parent or carer, teacher, tutor, another trusted adult, someone in your school's or college's pastoral or wellbeing team, your GP or another professional.</a:t>
            </a:r>
          </a:p>
          <a:p>
            <a:r>
              <a:rPr lang="en-GB" b="0" dirty="0"/>
              <a:t>You don't need to know exactly what's wrong or have the perfect words to explain it.</a:t>
            </a:r>
          </a:p>
          <a:p>
            <a:r>
              <a:rPr lang="en-GB" b="0" dirty="0"/>
              <a:t>You could simply start with:</a:t>
            </a:r>
          </a:p>
          <a:p>
            <a:r>
              <a:rPr lang="en-GB" b="0" dirty="0"/>
              <a:t>“I've not been feeling like myself recently and I think I need to talk to someone.”</a:t>
            </a:r>
          </a:p>
          <a:p>
            <a:r>
              <a:rPr lang="en-GB" b="0" dirty="0"/>
              <a:t>Asking for help isn't making a fuss, and you don't have to handle everything alone.</a:t>
            </a:r>
          </a:p>
          <a:p>
            <a:endParaRPr lang="en-GB" dirty="0"/>
          </a:p>
          <a:p>
            <a:r>
              <a:rPr lang="en-GB" b="1" dirty="0"/>
              <a:t>🏫 SUPPORT AT OUR SCHOOL/COLLEGE</a:t>
            </a:r>
          </a:p>
          <a:p>
            <a:endParaRPr lang="en-GB" b="1" dirty="0"/>
          </a:p>
          <a:p>
            <a:r>
              <a:rPr lang="en-GB" b="1" dirty="0"/>
              <a:t>Before delivering this assembly, please complete this section:</a:t>
            </a:r>
            <a:endParaRPr lang="en-GB" dirty="0"/>
          </a:p>
          <a:p>
            <a:r>
              <a:rPr lang="en-GB" b="1" dirty="0"/>
              <a:t>Who students can speak to:</a:t>
            </a:r>
            <a:r>
              <a:rPr lang="en-GB" dirty="0"/>
              <a:t> ______________________________</a:t>
            </a:r>
            <a:br>
              <a:rPr lang="en-GB" dirty="0"/>
            </a:br>
            <a:r>
              <a:rPr lang="en-GB" b="1" dirty="0"/>
              <a:t>Where they can find them:</a:t>
            </a:r>
            <a:r>
              <a:rPr lang="en-GB" dirty="0"/>
              <a:t> _______________________________</a:t>
            </a:r>
            <a:br>
              <a:rPr lang="en-GB" dirty="0"/>
            </a:br>
            <a:r>
              <a:rPr lang="en-GB" b="1" dirty="0"/>
              <a:t>How students can ask for support:</a:t>
            </a:r>
            <a:r>
              <a:rPr lang="en-GB" dirty="0"/>
              <a:t> ________________________</a:t>
            </a:r>
          </a:p>
          <a:p>
            <a:endParaRPr lang="en-GB" b="1" dirty="0"/>
          </a:p>
          <a:p>
            <a:r>
              <a:rPr lang="en-GB" b="1" dirty="0"/>
              <a:t>For staff:</a:t>
            </a:r>
            <a:r>
              <a:rPr lang="en-GB" dirty="0"/>
              <a:t> Please take a moment here to explain your school's/college's support arrangements to students.</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5</a:t>
            </a:fld>
            <a:endParaRPr lang="en-GB"/>
          </a:p>
        </p:txBody>
      </p:sp>
    </p:spTree>
    <p:extLst>
      <p:ext uri="{BB962C8B-B14F-4D97-AF65-F5344CB8AC3E}">
        <p14:creationId xmlns:p14="http://schemas.microsoft.com/office/powerpoint/2010/main" val="2016677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Sometimes it won't be you who's struggling. It might be somebody you care about.</a:t>
            </a:r>
          </a:p>
          <a:p>
            <a:r>
              <a:rPr lang="en-GB" b="0" dirty="0"/>
              <a:t>If a friend tells you they're having a difficult time, you might worry that you're responsible for fixing it.</a:t>
            </a:r>
          </a:p>
          <a:p>
            <a:r>
              <a:rPr lang="en-GB" b="0" dirty="0"/>
              <a:t>You're not.</a:t>
            </a:r>
          </a:p>
          <a:p>
            <a:r>
              <a:rPr lang="en-GB" b="0" dirty="0"/>
              <a:t>You don't need to have all the answers.</a:t>
            </a:r>
          </a:p>
          <a:p>
            <a:r>
              <a:rPr lang="en-GB" b="0" dirty="0"/>
              <a:t>You can listen, take them seriously and encourage them to talk to somebody who can help.</a:t>
            </a:r>
          </a:p>
          <a:p>
            <a:r>
              <a:rPr lang="en-GB" b="0" dirty="0"/>
              <a:t>Sometimes a friend might ask you to promise not to tell anyone.</a:t>
            </a:r>
          </a:p>
          <a:p>
            <a:r>
              <a:rPr lang="en-GB" b="0" dirty="0"/>
              <a:t>But if you're worried about them or their safety, don't promise to keep it secret. Tell a trusted adult.</a:t>
            </a:r>
          </a:p>
          <a:p>
            <a:r>
              <a:rPr lang="en-GB" b="0" dirty="0"/>
              <a:t>That's not betraying your friend. You're helping them get support.</a:t>
            </a:r>
          </a:p>
          <a:p>
            <a:r>
              <a:rPr lang="en-GB" b="0" dirty="0"/>
              <a:t>And remember to look after yourself too. Supporting somebody who's struggling can be difficult and you're allowed to talk to somebody about how it's affecting you.</a:t>
            </a:r>
          </a:p>
          <a:p>
            <a:endParaRPr lang="en-GB" b="1" dirty="0"/>
          </a:p>
          <a:p>
            <a:r>
              <a:rPr lang="en-GB" b="1" dirty="0"/>
              <a:t>Optional question: </a:t>
            </a:r>
            <a:r>
              <a:rPr lang="en-GB" dirty="0"/>
              <a:t>If a friend told you they were struggling, what's something helpful you could say?</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6</a:t>
            </a:fld>
            <a:endParaRPr lang="en-GB"/>
          </a:p>
        </p:txBody>
      </p:sp>
    </p:spTree>
    <p:extLst>
      <p:ext uri="{BB962C8B-B14F-4D97-AF65-F5344CB8AC3E}">
        <p14:creationId xmlns:p14="http://schemas.microsoft.com/office/powerpoint/2010/main" val="3118607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So why are we talking about all of this today?</a:t>
            </a:r>
          </a:p>
          <a:p>
            <a:r>
              <a:rPr lang="en-GB" b="0" dirty="0"/>
              <a:t>For World Mental Health Day, we're joining people across North Lincolnshire to Turn North Lincolnshire Blue.</a:t>
            </a:r>
          </a:p>
          <a:p>
            <a:r>
              <a:rPr lang="en-GB" b="0" dirty="0"/>
              <a:t>Turn North Lincolnshire Blue is a campaign from North Lincolnshire Mind, an independent local mental health charity supporting adults across North Lincolnshire.</a:t>
            </a:r>
          </a:p>
          <a:p>
            <a:r>
              <a:rPr lang="en-GB" b="0" dirty="0"/>
              <a:t>Schools, colleges, workplaces, businesses, community groups and individuals are all being encouraged to get involved.</a:t>
            </a:r>
          </a:p>
          <a:p>
            <a:r>
              <a:rPr lang="en-GB" b="0" dirty="0"/>
              <a:t>The idea is simple: use the colour blue to get people talking.</a:t>
            </a:r>
          </a:p>
          <a:p>
            <a:r>
              <a:rPr lang="en-GB" b="0" dirty="0"/>
              <a:t>By Turning Blue, we can raise awareness, start conversations, challenge stigma, support better mental health in our community and show that mental health matters.</a:t>
            </a:r>
          </a:p>
          <a:p>
            <a:r>
              <a:rPr lang="en-GB" b="0" dirty="0"/>
              <a:t>Our school/college is going to be part of it too.</a:t>
            </a:r>
          </a:p>
          <a:p>
            <a:endParaRPr lang="en-GB" b="1" dirty="0"/>
          </a:p>
        </p:txBody>
      </p:sp>
      <p:sp>
        <p:nvSpPr>
          <p:cNvPr id="4" name="Slide Number Placeholder 3"/>
          <p:cNvSpPr>
            <a:spLocks noGrp="1"/>
          </p:cNvSpPr>
          <p:nvPr>
            <p:ph type="sldNum" sz="quarter" idx="5"/>
          </p:nvPr>
        </p:nvSpPr>
        <p:spPr/>
        <p:txBody>
          <a:bodyPr/>
          <a:lstStyle/>
          <a:p>
            <a:fld id="{3E2735B2-4D17-4E8A-A3A5-64C65F6B96F2}" type="slidenum">
              <a:rPr lang="en-GB" smtClean="0"/>
              <a:t>7</a:t>
            </a:fld>
            <a:endParaRPr lang="en-GB"/>
          </a:p>
        </p:txBody>
      </p:sp>
    </p:spTree>
    <p:extLst>
      <p:ext uri="{BB962C8B-B14F-4D97-AF65-F5344CB8AC3E}">
        <p14:creationId xmlns:p14="http://schemas.microsoft.com/office/powerpoint/2010/main" val="3208625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We're going to finish with a challenge.</a:t>
            </a:r>
          </a:p>
          <a:p>
            <a:r>
              <a:rPr lang="en-GB" b="0" dirty="0"/>
              <a:t>World Mental Health Day isn't just about wearing blue for one day.</a:t>
            </a:r>
          </a:p>
          <a:p>
            <a:r>
              <a:rPr lang="en-GB" b="0" dirty="0"/>
              <a:t>Think about one small thing you could do.</a:t>
            </a:r>
          </a:p>
          <a:p>
            <a:r>
              <a:rPr lang="en-GB" b="0" dirty="0"/>
              <a:t>Maybe you could start a conversation about mental health.</a:t>
            </a:r>
          </a:p>
          <a:p>
            <a:r>
              <a:rPr lang="en-GB" b="0" dirty="0"/>
              <a:t>Maybe you could challenge stigma when you hear it.</a:t>
            </a:r>
          </a:p>
          <a:p>
            <a:r>
              <a:rPr lang="en-GB" b="0" dirty="0"/>
              <a:t>Maybe you could check in with somebody.</a:t>
            </a:r>
          </a:p>
          <a:p>
            <a:r>
              <a:rPr lang="en-GB" b="0" dirty="0"/>
              <a:t>Maybe you could ask for help if you're the person who needs it.</a:t>
            </a:r>
          </a:p>
          <a:p>
            <a:r>
              <a:rPr lang="en-GB" b="0" dirty="0"/>
              <a:t>Or simply do something today that you know supports your own wellbeing.</a:t>
            </a:r>
          </a:p>
          <a:p>
            <a:r>
              <a:rPr lang="en-GB" b="0" dirty="0"/>
              <a:t>None of us knows everything that another person might be dealing with.</a:t>
            </a:r>
          </a:p>
          <a:p>
            <a:r>
              <a:rPr lang="en-GB" b="0" dirty="0"/>
              <a:t>We can't solve everything for each other. But we can help make it easier to talk.</a:t>
            </a:r>
          </a:p>
          <a:p>
            <a:r>
              <a:rPr lang="en-GB" b="0" dirty="0"/>
              <a:t>So this World Mental Health Day, let's start conversations, look out for ourselves and each other and Turn North Lincolnshire Blue.</a:t>
            </a:r>
          </a:p>
          <a:p>
            <a:r>
              <a:rPr lang="en-GB" b="0" dirty="0"/>
              <a:t>Thank you.</a:t>
            </a:r>
          </a:p>
          <a:p>
            <a:endParaRPr lang="en-GB" dirty="0"/>
          </a:p>
        </p:txBody>
      </p:sp>
      <p:sp>
        <p:nvSpPr>
          <p:cNvPr id="4" name="Slide Number Placeholder 3"/>
          <p:cNvSpPr>
            <a:spLocks noGrp="1"/>
          </p:cNvSpPr>
          <p:nvPr>
            <p:ph type="sldNum" sz="quarter" idx="5"/>
          </p:nvPr>
        </p:nvSpPr>
        <p:spPr/>
        <p:txBody>
          <a:bodyPr/>
          <a:lstStyle/>
          <a:p>
            <a:fld id="{3E2735B2-4D17-4E8A-A3A5-64C65F6B96F2}" type="slidenum">
              <a:rPr lang="en-GB" smtClean="0"/>
              <a:t>8</a:t>
            </a:fld>
            <a:endParaRPr lang="en-GB"/>
          </a:p>
        </p:txBody>
      </p:sp>
    </p:spTree>
    <p:extLst>
      <p:ext uri="{BB962C8B-B14F-4D97-AF65-F5344CB8AC3E}">
        <p14:creationId xmlns:p14="http://schemas.microsoft.com/office/powerpoint/2010/main" val="3824838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5DA2C-3E02-9D7F-BB5B-C91A171F6F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49259-7B23-FB79-0A69-1DB2F37BC2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76FAD1-352F-2CB5-CDE1-27DF21C4B2A0}"/>
              </a:ext>
            </a:extLst>
          </p:cNvPr>
          <p:cNvSpPr>
            <a:spLocks noGrp="1"/>
          </p:cNvSpPr>
          <p:nvPr>
            <p:ph type="body" idx="1"/>
          </p:nvPr>
        </p:nvSpPr>
        <p:spPr/>
        <p:txBody>
          <a:bodyPr/>
          <a:lstStyle/>
          <a:p>
            <a:r>
              <a:rPr lang="en-GB" b="1" dirty="0"/>
              <a:t>After the assembly</a:t>
            </a:r>
          </a:p>
          <a:p>
            <a:r>
              <a:rPr lang="en-GB" dirty="0"/>
              <a:t>Students may want to talk about something the assembly has raised for them. Please ensure pupils know who they can speak to within your school or college and follow your usual safeguarding procedures if a concern or disclosure is </a:t>
            </a:r>
            <a:r>
              <a:rPr lang="en-GB"/>
              <a:t>raised.</a:t>
            </a:r>
          </a:p>
          <a:p>
            <a:endParaRPr lang="en-GB" dirty="0"/>
          </a:p>
          <a:p>
            <a:r>
              <a:rPr lang="en-GB" b="1" dirty="0"/>
              <a:t>North Lincolnshire Mind provides mental health support for people aged 17+.</a:t>
            </a:r>
            <a:br>
              <a:rPr lang="en-GB" dirty="0"/>
            </a:br>
            <a:r>
              <a:rPr lang="en-GB" dirty="0"/>
              <a:t>Find out more at </a:t>
            </a:r>
            <a:r>
              <a:rPr lang="en-GB" b="1" dirty="0"/>
              <a:t>nlmind.org</a:t>
            </a:r>
            <a:endParaRPr lang="en-GB" dirty="0"/>
          </a:p>
          <a:p>
            <a:endParaRPr lang="en-GB" dirty="0"/>
          </a:p>
        </p:txBody>
      </p:sp>
      <p:sp>
        <p:nvSpPr>
          <p:cNvPr id="4" name="Slide Number Placeholder 3">
            <a:extLst>
              <a:ext uri="{FF2B5EF4-FFF2-40B4-BE49-F238E27FC236}">
                <a16:creationId xmlns:a16="http://schemas.microsoft.com/office/drawing/2014/main" id="{118970B1-56A9-8123-EBFF-1F648BB474A0}"/>
              </a:ext>
            </a:extLst>
          </p:cNvPr>
          <p:cNvSpPr>
            <a:spLocks noGrp="1"/>
          </p:cNvSpPr>
          <p:nvPr>
            <p:ph type="sldNum" sz="quarter" idx="5"/>
          </p:nvPr>
        </p:nvSpPr>
        <p:spPr/>
        <p:txBody>
          <a:bodyPr/>
          <a:lstStyle/>
          <a:p>
            <a:fld id="{3E2735B2-4D17-4E8A-A3A5-64C65F6B96F2}" type="slidenum">
              <a:rPr lang="en-GB" smtClean="0"/>
              <a:t>9</a:t>
            </a:fld>
            <a:endParaRPr lang="en-GB"/>
          </a:p>
        </p:txBody>
      </p:sp>
    </p:spTree>
    <p:extLst>
      <p:ext uri="{BB962C8B-B14F-4D97-AF65-F5344CB8AC3E}">
        <p14:creationId xmlns:p14="http://schemas.microsoft.com/office/powerpoint/2010/main" val="4115516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300C1"/>
        </a:solidFill>
        <a:effectLst/>
      </p:bgPr>
    </p:bg>
    <p:spTree>
      <p:nvGrpSpPr>
        <p:cNvPr id="1" name=""/>
        <p:cNvGrpSpPr/>
        <p:nvPr/>
      </p:nvGrpSpPr>
      <p:grpSpPr>
        <a:xfrm>
          <a:off x="0" y="0"/>
          <a:ext cx="0" cy="0"/>
          <a:chOff x="0" y="0"/>
          <a:chExt cx="0" cy="0"/>
        </a:xfrm>
      </p:grpSpPr>
      <p:sp>
        <p:nvSpPr>
          <p:cNvPr id="2" name="Freeform 2"/>
          <p:cNvSpPr/>
          <p:nvPr/>
        </p:nvSpPr>
        <p:spPr>
          <a:xfrm>
            <a:off x="632636" y="-600182"/>
            <a:ext cx="17039730" cy="7977806"/>
          </a:xfrm>
          <a:custGeom>
            <a:avLst/>
            <a:gdLst/>
            <a:ahLst/>
            <a:cxnLst/>
            <a:rect l="l" t="t" r="r" b="b"/>
            <a:pathLst>
              <a:path w="17039730" h="7977806">
                <a:moveTo>
                  <a:pt x="0" y="0"/>
                </a:moveTo>
                <a:lnTo>
                  <a:pt x="17039730" y="0"/>
                </a:lnTo>
                <a:lnTo>
                  <a:pt x="17039730" y="7977806"/>
                </a:lnTo>
                <a:lnTo>
                  <a:pt x="0" y="7977806"/>
                </a:lnTo>
                <a:lnTo>
                  <a:pt x="0" y="0"/>
                </a:lnTo>
                <a:close/>
              </a:path>
            </a:pathLst>
          </a:custGeom>
          <a:blipFill>
            <a:blip r:embed="rId3"/>
            <a:stretch>
              <a:fillRect l="-43100" r="-23304" b="-8996"/>
            </a:stretch>
          </a:blipFill>
        </p:spPr>
        <p:txBody>
          <a:bodyPr/>
          <a:lstStyle/>
          <a:p>
            <a:endParaRPr lang="en-GB"/>
          </a:p>
        </p:txBody>
      </p:sp>
      <p:sp>
        <p:nvSpPr>
          <p:cNvPr id="3" name="Freeform 3"/>
          <p:cNvSpPr/>
          <p:nvPr/>
        </p:nvSpPr>
        <p:spPr>
          <a:xfrm>
            <a:off x="13540950" y="3404429"/>
            <a:ext cx="2349491" cy="2784581"/>
          </a:xfrm>
          <a:custGeom>
            <a:avLst/>
            <a:gdLst/>
            <a:ahLst/>
            <a:cxnLst/>
            <a:rect l="l" t="t" r="r" b="b"/>
            <a:pathLst>
              <a:path w="2349491" h="2784581">
                <a:moveTo>
                  <a:pt x="0" y="0"/>
                </a:moveTo>
                <a:lnTo>
                  <a:pt x="2349491" y="0"/>
                </a:lnTo>
                <a:lnTo>
                  <a:pt x="2349491" y="2784582"/>
                </a:lnTo>
                <a:lnTo>
                  <a:pt x="0" y="2784582"/>
                </a:lnTo>
                <a:lnTo>
                  <a:pt x="0" y="0"/>
                </a:lnTo>
                <a:close/>
              </a:path>
            </a:pathLst>
          </a:custGeom>
          <a:blipFill>
            <a:blip r:embed="rId4"/>
            <a:stretch>
              <a:fillRect/>
            </a:stretch>
          </a:blipFill>
        </p:spPr>
        <p:txBody>
          <a:bodyPr/>
          <a:lstStyle/>
          <a:p>
            <a:endParaRPr lang="en-GB"/>
          </a:p>
        </p:txBody>
      </p:sp>
      <p:sp>
        <p:nvSpPr>
          <p:cNvPr id="4" name="TextBox 4"/>
          <p:cNvSpPr txBox="1"/>
          <p:nvPr/>
        </p:nvSpPr>
        <p:spPr>
          <a:xfrm rot="-279758">
            <a:off x="1393955" y="1929798"/>
            <a:ext cx="15130598" cy="1694281"/>
          </a:xfrm>
          <a:prstGeom prst="rect">
            <a:avLst/>
          </a:prstGeom>
        </p:spPr>
        <p:txBody>
          <a:bodyPr lIns="0" tIns="0" rIns="0" bIns="0" rtlCol="0" anchor="t">
            <a:spAutoFit/>
          </a:bodyPr>
          <a:lstStyle/>
          <a:p>
            <a:pPr algn="l">
              <a:lnSpc>
                <a:spcPts val="13919"/>
              </a:lnSpc>
            </a:pPr>
            <a:r>
              <a:rPr lang="en-US" sz="9942">
                <a:solidFill>
                  <a:srgbClr val="1300C1"/>
                </a:solidFill>
                <a:latin typeface="Mind Meridian 1"/>
                <a:ea typeface="Mind Meridian 1"/>
                <a:cs typeface="Mind Meridian 1"/>
                <a:sym typeface="Mind Meridian 1"/>
              </a:rPr>
              <a:t>NORTH LINCOLNSHIRE</a:t>
            </a:r>
          </a:p>
        </p:txBody>
      </p:sp>
      <p:grpSp>
        <p:nvGrpSpPr>
          <p:cNvPr id="5" name="Group 5"/>
          <p:cNvGrpSpPr/>
          <p:nvPr/>
        </p:nvGrpSpPr>
        <p:grpSpPr>
          <a:xfrm>
            <a:off x="6762194" y="3747573"/>
            <a:ext cx="4780615" cy="2125849"/>
            <a:chOff x="0" y="0"/>
            <a:chExt cx="6374153" cy="2834465"/>
          </a:xfrm>
        </p:grpSpPr>
        <p:sp>
          <p:nvSpPr>
            <p:cNvPr id="6" name="Freeform 6"/>
            <p:cNvSpPr/>
            <p:nvPr/>
          </p:nvSpPr>
          <p:spPr>
            <a:xfrm>
              <a:off x="0" y="2145794"/>
              <a:ext cx="5616227" cy="688671"/>
            </a:xfrm>
            <a:custGeom>
              <a:avLst/>
              <a:gdLst/>
              <a:ahLst/>
              <a:cxnLst/>
              <a:rect l="l" t="t" r="r" b="b"/>
              <a:pathLst>
                <a:path w="5616227" h="688671">
                  <a:moveTo>
                    <a:pt x="0" y="0"/>
                  </a:moveTo>
                  <a:lnTo>
                    <a:pt x="5616227" y="0"/>
                  </a:lnTo>
                  <a:lnTo>
                    <a:pt x="5616227" y="688671"/>
                  </a:lnTo>
                  <a:lnTo>
                    <a:pt x="0" y="688671"/>
                  </a:lnTo>
                  <a:lnTo>
                    <a:pt x="0" y="0"/>
                  </a:lnTo>
                  <a:close/>
                </a:path>
              </a:pathLst>
            </a:custGeom>
            <a:blipFill>
              <a:blip r:embed="rId5"/>
              <a:stretch>
                <a:fillRect/>
              </a:stretch>
            </a:blipFill>
          </p:spPr>
          <p:txBody>
            <a:bodyPr/>
            <a:lstStyle/>
            <a:p>
              <a:endParaRPr lang="en-GB"/>
            </a:p>
          </p:txBody>
        </p:sp>
        <p:sp>
          <p:nvSpPr>
            <p:cNvPr id="7" name="TextBox 7"/>
            <p:cNvSpPr txBox="1"/>
            <p:nvPr/>
          </p:nvSpPr>
          <p:spPr>
            <a:xfrm>
              <a:off x="44300" y="-247650"/>
              <a:ext cx="6329853" cy="2737779"/>
            </a:xfrm>
            <a:prstGeom prst="rect">
              <a:avLst/>
            </a:prstGeom>
          </p:spPr>
          <p:txBody>
            <a:bodyPr lIns="0" tIns="0" rIns="0" bIns="0" rtlCol="0" anchor="t">
              <a:spAutoFit/>
            </a:bodyPr>
            <a:lstStyle/>
            <a:p>
              <a:pPr algn="l">
                <a:lnSpc>
                  <a:spcPts val="17216"/>
                </a:lnSpc>
              </a:pPr>
              <a:r>
                <a:rPr lang="en-US" sz="12297">
                  <a:solidFill>
                    <a:srgbClr val="FF0071"/>
                  </a:solidFill>
                  <a:latin typeface="Mind Meridian 1"/>
                  <a:ea typeface="Mind Meridian 1"/>
                  <a:cs typeface="Mind Meridian 1"/>
                  <a:sym typeface="Mind Meridian 1"/>
                </a:rPr>
                <a:t>BLUE!</a:t>
              </a:r>
            </a:p>
          </p:txBody>
        </p:sp>
      </p:grpSp>
      <p:grpSp>
        <p:nvGrpSpPr>
          <p:cNvPr id="8" name="Group 8"/>
          <p:cNvGrpSpPr/>
          <p:nvPr/>
        </p:nvGrpSpPr>
        <p:grpSpPr>
          <a:xfrm>
            <a:off x="5589707" y="6189011"/>
            <a:ext cx="7698717" cy="734493"/>
            <a:chOff x="0" y="0"/>
            <a:chExt cx="10264955" cy="979324"/>
          </a:xfrm>
        </p:grpSpPr>
        <p:sp>
          <p:nvSpPr>
            <p:cNvPr id="9" name="Freeform 9"/>
            <p:cNvSpPr/>
            <p:nvPr/>
          </p:nvSpPr>
          <p:spPr>
            <a:xfrm rot="-5400000">
              <a:off x="-235038" y="235038"/>
              <a:ext cx="979324" cy="509248"/>
            </a:xfrm>
            <a:custGeom>
              <a:avLst/>
              <a:gdLst/>
              <a:ahLst/>
              <a:cxnLst/>
              <a:rect l="l" t="t" r="r" b="b"/>
              <a:pathLst>
                <a:path w="979324" h="509248">
                  <a:moveTo>
                    <a:pt x="0" y="0"/>
                  </a:moveTo>
                  <a:lnTo>
                    <a:pt x="979324" y="0"/>
                  </a:lnTo>
                  <a:lnTo>
                    <a:pt x="979324" y="509248"/>
                  </a:lnTo>
                  <a:lnTo>
                    <a:pt x="0" y="5092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p:cNvSpPr/>
            <p:nvPr/>
          </p:nvSpPr>
          <p:spPr>
            <a:xfrm rot="-5400000" flipV="1">
              <a:off x="9520669" y="235038"/>
              <a:ext cx="979324" cy="509248"/>
            </a:xfrm>
            <a:custGeom>
              <a:avLst/>
              <a:gdLst/>
              <a:ahLst/>
              <a:cxnLst/>
              <a:rect l="l" t="t" r="r" b="b"/>
              <a:pathLst>
                <a:path w="979324" h="509248">
                  <a:moveTo>
                    <a:pt x="0" y="509248"/>
                  </a:moveTo>
                  <a:lnTo>
                    <a:pt x="979323" y="509248"/>
                  </a:lnTo>
                  <a:lnTo>
                    <a:pt x="979323" y="0"/>
                  </a:lnTo>
                  <a:lnTo>
                    <a:pt x="0" y="0"/>
                  </a:lnTo>
                  <a:lnTo>
                    <a:pt x="0" y="509248"/>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TextBox 11"/>
            <p:cNvSpPr txBox="1"/>
            <p:nvPr/>
          </p:nvSpPr>
          <p:spPr>
            <a:xfrm>
              <a:off x="730069" y="79547"/>
              <a:ext cx="9025635" cy="785943"/>
            </a:xfrm>
            <a:prstGeom prst="rect">
              <a:avLst/>
            </a:prstGeom>
          </p:spPr>
          <p:txBody>
            <a:bodyPr wrap="square" lIns="0" tIns="0" rIns="0" bIns="0" rtlCol="0" anchor="t">
              <a:spAutoFit/>
            </a:bodyPr>
            <a:lstStyle/>
            <a:p>
              <a:pPr algn="ctr">
                <a:lnSpc>
                  <a:spcPts val="4782"/>
                </a:lnSpc>
              </a:pPr>
              <a:r>
                <a:rPr lang="en-US" sz="3415" dirty="0">
                  <a:solidFill>
                    <a:srgbClr val="1300C1"/>
                  </a:solidFill>
                  <a:latin typeface="Mind Meridian 1"/>
                  <a:ea typeface="Mind Meridian 1"/>
                  <a:cs typeface="Mind Meridian 1"/>
                  <a:sym typeface="Mind Meridian 1"/>
                </a:rPr>
                <a:t>World Mental Health Day 2026</a:t>
              </a:r>
            </a:p>
          </p:txBody>
        </p:sp>
      </p:grpSp>
      <p:sp>
        <p:nvSpPr>
          <p:cNvPr id="12" name="Freeform 12"/>
          <p:cNvSpPr/>
          <p:nvPr/>
        </p:nvSpPr>
        <p:spPr>
          <a:xfrm>
            <a:off x="15411594" y="8689214"/>
            <a:ext cx="2313572" cy="1138171"/>
          </a:xfrm>
          <a:custGeom>
            <a:avLst/>
            <a:gdLst/>
            <a:ahLst/>
            <a:cxnLst/>
            <a:rect l="l" t="t" r="r" b="b"/>
            <a:pathLst>
              <a:path w="2313572" h="1138171">
                <a:moveTo>
                  <a:pt x="0" y="0"/>
                </a:moveTo>
                <a:lnTo>
                  <a:pt x="2313572" y="0"/>
                </a:lnTo>
                <a:lnTo>
                  <a:pt x="2313572" y="1138172"/>
                </a:lnTo>
                <a:lnTo>
                  <a:pt x="0" y="1138172"/>
                </a:lnTo>
                <a:lnTo>
                  <a:pt x="0" y="0"/>
                </a:lnTo>
                <a:close/>
              </a:path>
            </a:pathLst>
          </a:custGeom>
          <a:blipFill>
            <a:blip r:embed="rId7"/>
            <a:stretch>
              <a:fillRect/>
            </a:stretch>
          </a:blipFill>
        </p:spPr>
        <p:txBody>
          <a:bodyPr/>
          <a:lstStyle/>
          <a:p>
            <a:endParaRPr lang="en-GB"/>
          </a:p>
        </p:txBody>
      </p:sp>
      <p:sp>
        <p:nvSpPr>
          <p:cNvPr id="13" name="TextBox 13"/>
          <p:cNvSpPr txBox="1"/>
          <p:nvPr/>
        </p:nvSpPr>
        <p:spPr>
          <a:xfrm>
            <a:off x="1366389" y="828675"/>
            <a:ext cx="3989601" cy="1798620"/>
          </a:xfrm>
          <a:prstGeom prst="rect">
            <a:avLst/>
          </a:prstGeom>
        </p:spPr>
        <p:txBody>
          <a:bodyPr lIns="0" tIns="0" rIns="0" bIns="0" rtlCol="0" anchor="t">
            <a:spAutoFit/>
          </a:bodyPr>
          <a:lstStyle/>
          <a:p>
            <a:pPr algn="l">
              <a:lnSpc>
                <a:spcPts val="14721"/>
              </a:lnSpc>
            </a:pPr>
            <a:r>
              <a:rPr lang="en-US" sz="10515">
                <a:solidFill>
                  <a:srgbClr val="1300C1"/>
                </a:solidFill>
                <a:latin typeface="Mind Meridian 1"/>
                <a:ea typeface="Mind Meridian 1"/>
                <a:cs typeface="Mind Meridian 1"/>
                <a:sym typeface="Mind Meridian 1"/>
              </a:rPr>
              <a:t>TURN</a:t>
            </a:r>
          </a:p>
        </p:txBody>
      </p:sp>
      <p:sp>
        <p:nvSpPr>
          <p:cNvPr id="14" name="TextBox 14"/>
          <p:cNvSpPr txBox="1"/>
          <p:nvPr/>
        </p:nvSpPr>
        <p:spPr>
          <a:xfrm>
            <a:off x="4965259" y="7625274"/>
            <a:ext cx="8249603" cy="1180466"/>
          </a:xfrm>
          <a:prstGeom prst="rect">
            <a:avLst/>
          </a:prstGeom>
        </p:spPr>
        <p:txBody>
          <a:bodyPr lIns="0" tIns="0" rIns="0" bIns="0" rtlCol="0" anchor="t">
            <a:spAutoFit/>
          </a:bodyPr>
          <a:lstStyle/>
          <a:p>
            <a:pPr algn="ctr">
              <a:lnSpc>
                <a:spcPts val="4759"/>
              </a:lnSpc>
            </a:pPr>
            <a:r>
              <a:rPr lang="en-US" sz="3399">
                <a:solidFill>
                  <a:srgbClr val="FFFFFF"/>
                </a:solidFill>
                <a:latin typeface="Mind Meridian 2"/>
                <a:ea typeface="Mind Meridian 2"/>
                <a:cs typeface="Mind Meridian 2"/>
                <a:sym typeface="Mind Meridian 2"/>
              </a:rPr>
              <a:t>Mental health matters. </a:t>
            </a:r>
          </a:p>
          <a:p>
            <a:pPr algn="ctr">
              <a:lnSpc>
                <a:spcPts val="4759"/>
              </a:lnSpc>
              <a:spcBef>
                <a:spcPct val="0"/>
              </a:spcBef>
            </a:pPr>
            <a:r>
              <a:rPr lang="en-US" sz="3399">
                <a:solidFill>
                  <a:srgbClr val="FFFFFF"/>
                </a:solidFill>
                <a:latin typeface="Mind Meridian 2"/>
                <a:ea typeface="Mind Meridian 2"/>
                <a:cs typeface="Mind Meridian 2"/>
                <a:sym typeface="Mind Meridian 2"/>
              </a:rPr>
              <a:t>Talking about mental health matters too. </a:t>
            </a:r>
          </a:p>
        </p:txBody>
      </p:sp>
      <p:sp>
        <p:nvSpPr>
          <p:cNvPr id="15" name="TextBox 15"/>
          <p:cNvSpPr txBox="1"/>
          <p:nvPr/>
        </p:nvSpPr>
        <p:spPr>
          <a:xfrm>
            <a:off x="1028700" y="8910002"/>
            <a:ext cx="3009900" cy="638508"/>
          </a:xfrm>
          <a:prstGeom prst="rect">
            <a:avLst/>
          </a:prstGeom>
        </p:spPr>
        <p:txBody>
          <a:bodyPr wrap="square" lIns="0" tIns="0" rIns="0" bIns="0" rtlCol="0" anchor="t">
            <a:spAutoFit/>
          </a:bodyPr>
          <a:lstStyle/>
          <a:p>
            <a:pPr algn="ctr">
              <a:lnSpc>
                <a:spcPts val="5179"/>
              </a:lnSpc>
              <a:spcBef>
                <a:spcPct val="0"/>
              </a:spcBef>
            </a:pPr>
            <a:r>
              <a:rPr lang="en-US" sz="3699" dirty="0">
                <a:solidFill>
                  <a:srgbClr val="FFFFFF"/>
                </a:solidFill>
                <a:latin typeface="Mind Meridian 2"/>
                <a:ea typeface="Mind Meridian 2"/>
                <a:cs typeface="Mind Meridian 2"/>
                <a:sym typeface="Mind Meridian 2"/>
              </a:rPr>
              <a:t>#TurnNLBlue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130552" y="8603466"/>
            <a:ext cx="2419047" cy="1190060"/>
          </a:xfrm>
          <a:custGeom>
            <a:avLst/>
            <a:gdLst/>
            <a:ahLst/>
            <a:cxnLst/>
            <a:rect l="l" t="t" r="r" b="b"/>
            <a:pathLst>
              <a:path w="2419047" h="1190060">
                <a:moveTo>
                  <a:pt x="0" y="0"/>
                </a:moveTo>
                <a:lnTo>
                  <a:pt x="2419046" y="0"/>
                </a:lnTo>
                <a:lnTo>
                  <a:pt x="2419046"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14401595" y="4121691"/>
            <a:ext cx="3435085" cy="3431629"/>
          </a:xfrm>
          <a:custGeom>
            <a:avLst/>
            <a:gdLst/>
            <a:ahLst/>
            <a:cxnLst/>
            <a:rect l="l" t="t" r="r" b="b"/>
            <a:pathLst>
              <a:path w="3435085" h="3431629">
                <a:moveTo>
                  <a:pt x="0" y="0"/>
                </a:moveTo>
                <a:lnTo>
                  <a:pt x="3435085" y="0"/>
                </a:lnTo>
                <a:lnTo>
                  <a:pt x="3435085" y="3431630"/>
                </a:lnTo>
                <a:lnTo>
                  <a:pt x="0" y="3431630"/>
                </a:lnTo>
                <a:lnTo>
                  <a:pt x="0" y="0"/>
                </a:lnTo>
                <a:close/>
              </a:path>
            </a:pathLst>
          </a:custGeom>
          <a:blipFill>
            <a:blip r:embed="rId4"/>
            <a:stretch>
              <a:fillRect/>
            </a:stretch>
          </a:blipFill>
        </p:spPr>
        <p:txBody>
          <a:bodyPr/>
          <a:lstStyle/>
          <a:p>
            <a:endParaRPr lang="en-GB"/>
          </a:p>
        </p:txBody>
      </p:sp>
      <p:sp>
        <p:nvSpPr>
          <p:cNvPr id="7" name="Freeform 7"/>
          <p:cNvSpPr/>
          <p:nvPr/>
        </p:nvSpPr>
        <p:spPr>
          <a:xfrm rot="-6949445">
            <a:off x="-5807907" y="-4533090"/>
            <a:ext cx="10395913" cy="11123581"/>
          </a:xfrm>
          <a:custGeom>
            <a:avLst/>
            <a:gdLst/>
            <a:ahLst/>
            <a:cxnLst/>
            <a:rect l="l" t="t" r="r" b="b"/>
            <a:pathLst>
              <a:path w="10395913" h="11123581">
                <a:moveTo>
                  <a:pt x="0" y="0"/>
                </a:moveTo>
                <a:lnTo>
                  <a:pt x="10395914" y="0"/>
                </a:lnTo>
                <a:lnTo>
                  <a:pt x="10395914" y="11123580"/>
                </a:lnTo>
                <a:lnTo>
                  <a:pt x="0" y="11123580"/>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1221946" y="8868518"/>
            <a:ext cx="3273853"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9" name="TextBox 9"/>
          <p:cNvSpPr txBox="1"/>
          <p:nvPr/>
        </p:nvSpPr>
        <p:spPr>
          <a:xfrm>
            <a:off x="2974193" y="656115"/>
            <a:ext cx="12339613" cy="2590802"/>
          </a:xfrm>
          <a:prstGeom prst="rect">
            <a:avLst/>
          </a:prstGeom>
        </p:spPr>
        <p:txBody>
          <a:bodyPr lIns="0" tIns="0" rIns="0" bIns="0" rtlCol="0" anchor="t">
            <a:spAutoFit/>
          </a:bodyPr>
          <a:lstStyle/>
          <a:p>
            <a:pPr algn="ctr">
              <a:lnSpc>
                <a:spcPts val="10499"/>
              </a:lnSpc>
              <a:spcBef>
                <a:spcPct val="0"/>
              </a:spcBef>
            </a:pPr>
            <a:r>
              <a:rPr lang="en-US" sz="7499">
                <a:solidFill>
                  <a:srgbClr val="1300C1"/>
                </a:solidFill>
                <a:latin typeface="Mind Meridian 1"/>
                <a:ea typeface="Mind Meridian 1"/>
                <a:cs typeface="Mind Meridian 1"/>
                <a:sym typeface="Mind Meridian 1"/>
              </a:rPr>
              <a:t>What do we mean by mental health</a:t>
            </a:r>
            <a:r>
              <a:rPr lang="en-US" sz="7499">
                <a:solidFill>
                  <a:srgbClr val="FF0071"/>
                </a:solidFill>
                <a:latin typeface="Mind Meridian 1"/>
                <a:ea typeface="Mind Meridian 1"/>
                <a:cs typeface="Mind Meridian 1"/>
                <a:sym typeface="Mind Meridian 1"/>
              </a:rPr>
              <a:t>?</a:t>
            </a:r>
          </a:p>
        </p:txBody>
      </p:sp>
      <p:sp>
        <p:nvSpPr>
          <p:cNvPr id="10" name="TextBox 10"/>
          <p:cNvSpPr txBox="1"/>
          <p:nvPr/>
        </p:nvSpPr>
        <p:spPr>
          <a:xfrm>
            <a:off x="3996632" y="3735656"/>
            <a:ext cx="10284241" cy="4127500"/>
          </a:xfrm>
          <a:prstGeom prst="rect">
            <a:avLst/>
          </a:prstGeom>
        </p:spPr>
        <p:txBody>
          <a:bodyPr lIns="0" tIns="0" rIns="0" bIns="0" rtlCol="0" anchor="t">
            <a:spAutoFit/>
          </a:bodyPr>
          <a:lstStyle/>
          <a:p>
            <a:pPr algn="ctr">
              <a:lnSpc>
                <a:spcPts val="5599"/>
              </a:lnSpc>
            </a:pPr>
            <a:r>
              <a:rPr lang="en-US" sz="3999">
                <a:solidFill>
                  <a:srgbClr val="000000"/>
                </a:solidFill>
                <a:latin typeface="Mind Meridian 2"/>
                <a:ea typeface="Mind Meridian 2"/>
                <a:cs typeface="Mind Meridian 2"/>
                <a:sym typeface="Mind Meridian 2"/>
              </a:rPr>
              <a:t>We all have mental health.</a:t>
            </a:r>
          </a:p>
          <a:p>
            <a:pPr algn="ctr">
              <a:lnSpc>
                <a:spcPts val="2520"/>
              </a:lnSpc>
            </a:pPr>
            <a:endParaRPr lang="en-US" sz="3999">
              <a:solidFill>
                <a:srgbClr val="000000"/>
              </a:solidFill>
              <a:latin typeface="Mind Meridian 2"/>
              <a:ea typeface="Mind Meridian 2"/>
              <a:cs typeface="Mind Meridian 2"/>
              <a:sym typeface="Mind Meridian 2"/>
            </a:endParaRPr>
          </a:p>
          <a:p>
            <a:pPr algn="ctr">
              <a:lnSpc>
                <a:spcPts val="5599"/>
              </a:lnSpc>
            </a:pPr>
            <a:r>
              <a:rPr lang="en-US" sz="3999">
                <a:solidFill>
                  <a:srgbClr val="000000"/>
                </a:solidFill>
                <a:latin typeface="Mind Meridian 2"/>
                <a:ea typeface="Mind Meridian 2"/>
                <a:cs typeface="Mind Meridian 2"/>
                <a:sym typeface="Mind Meridian 2"/>
              </a:rPr>
              <a:t>Mental health affects how we think, feel and cope with everyday life. </a:t>
            </a:r>
          </a:p>
          <a:p>
            <a:pPr algn="ctr">
              <a:lnSpc>
                <a:spcPts val="2520"/>
              </a:lnSpc>
            </a:pPr>
            <a:endParaRPr lang="en-US" sz="3999">
              <a:solidFill>
                <a:srgbClr val="000000"/>
              </a:solidFill>
              <a:latin typeface="Mind Meridian 2"/>
              <a:ea typeface="Mind Meridian 2"/>
              <a:cs typeface="Mind Meridian 2"/>
              <a:sym typeface="Mind Meridian 2"/>
            </a:endParaRPr>
          </a:p>
          <a:p>
            <a:pPr algn="ctr">
              <a:lnSpc>
                <a:spcPts val="5599"/>
              </a:lnSpc>
              <a:spcBef>
                <a:spcPct val="0"/>
              </a:spcBef>
            </a:pPr>
            <a:r>
              <a:rPr lang="en-US" sz="3999">
                <a:solidFill>
                  <a:srgbClr val="000000"/>
                </a:solidFill>
                <a:latin typeface="Mind Meridian 2"/>
                <a:ea typeface="Mind Meridian 2"/>
                <a:cs typeface="Mind Meridian 2"/>
                <a:sym typeface="Mind Meridian 2"/>
              </a:rPr>
              <a:t>It can change over time and everyone experiences difficult days.</a:t>
            </a:r>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00C1"/>
        </a:solidFill>
        <a:effectLst/>
      </p:bgPr>
    </p:bg>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537190" y="320232"/>
            <a:ext cx="17203125" cy="1193802"/>
          </a:xfrm>
          <a:prstGeom prst="rect">
            <a:avLst/>
          </a:prstGeom>
        </p:spPr>
        <p:txBody>
          <a:bodyPr lIns="0" tIns="0" rIns="0" bIns="0" rtlCol="0" anchor="t">
            <a:spAutoFit/>
          </a:bodyPr>
          <a:lstStyle/>
          <a:p>
            <a:pPr algn="ctr">
              <a:lnSpc>
                <a:spcPts val="9799"/>
              </a:lnSpc>
              <a:spcBef>
                <a:spcPct val="0"/>
              </a:spcBef>
            </a:pPr>
            <a:r>
              <a:rPr lang="en-US" sz="6999">
                <a:solidFill>
                  <a:srgbClr val="FFFFFF"/>
                </a:solidFill>
                <a:latin typeface="Mind Meridian 1"/>
                <a:ea typeface="Mind Meridian 1"/>
                <a:cs typeface="Mind Meridian 1"/>
                <a:sym typeface="Mind Meridian 1"/>
              </a:rPr>
              <a:t>What can affect our mental health</a:t>
            </a:r>
            <a:r>
              <a:rPr lang="en-US" sz="6999">
                <a:solidFill>
                  <a:srgbClr val="FF0071"/>
                </a:solidFill>
                <a:latin typeface="Mind Meridian 1"/>
                <a:ea typeface="Mind Meridian 1"/>
                <a:cs typeface="Mind Meridian 1"/>
                <a:sym typeface="Mind Meridian 1"/>
              </a:rPr>
              <a:t>?</a:t>
            </a:r>
          </a:p>
        </p:txBody>
      </p:sp>
      <p:grpSp>
        <p:nvGrpSpPr>
          <p:cNvPr id="7" name="Group 7"/>
          <p:cNvGrpSpPr/>
          <p:nvPr/>
        </p:nvGrpSpPr>
        <p:grpSpPr>
          <a:xfrm>
            <a:off x="3482264" y="5143500"/>
            <a:ext cx="3086100" cy="2301498"/>
            <a:chOff x="0" y="0"/>
            <a:chExt cx="4114800" cy="3068664"/>
          </a:xfrm>
        </p:grpSpPr>
        <p:grpSp>
          <p:nvGrpSpPr>
            <p:cNvPr id="8" name="Group 8"/>
            <p:cNvGrpSpPr/>
            <p:nvPr/>
          </p:nvGrpSpPr>
          <p:grpSpPr>
            <a:xfrm>
              <a:off x="0" y="0"/>
              <a:ext cx="4114800" cy="3068664"/>
              <a:chOff x="0" y="0"/>
              <a:chExt cx="749300" cy="558800"/>
            </a:xfrm>
          </p:grpSpPr>
          <p:sp>
            <p:nvSpPr>
              <p:cNvPr id="9" name="Freeform 9"/>
              <p:cNvSpPr/>
              <p:nvPr/>
            </p:nvSpPr>
            <p:spPr>
              <a:xfrm>
                <a:off x="0" y="0"/>
                <a:ext cx="749300" cy="558800"/>
              </a:xfrm>
              <a:custGeom>
                <a:avLst/>
                <a:gdLst/>
                <a:ahLst/>
                <a:cxnLst/>
                <a:rect l="l" t="t" r="r" b="b"/>
                <a:pathLst>
                  <a:path w="749300" h="558800">
                    <a:moveTo>
                      <a:pt x="406043" y="0"/>
                    </a:moveTo>
                    <a:cubicBezTo>
                      <a:pt x="456604" y="0"/>
                      <a:pt x="493733" y="32379"/>
                      <a:pt x="519123" y="69812"/>
                    </a:cubicBezTo>
                    <a:cubicBezTo>
                      <a:pt x="565194" y="58279"/>
                      <a:pt x="603839" y="62264"/>
                      <a:pt x="634879" y="90957"/>
                    </a:cubicBezTo>
                    <a:cubicBezTo>
                      <a:pt x="660283" y="114444"/>
                      <a:pt x="671469" y="147917"/>
                      <a:pt x="668656" y="181865"/>
                    </a:cubicBezTo>
                    <a:cubicBezTo>
                      <a:pt x="726486" y="212714"/>
                      <a:pt x="759789" y="270431"/>
                      <a:pt x="746322" y="325853"/>
                    </a:cubicBezTo>
                    <a:cubicBezTo>
                      <a:pt x="731303" y="387651"/>
                      <a:pt x="656148" y="427373"/>
                      <a:pt x="588198" y="417393"/>
                    </a:cubicBezTo>
                    <a:cubicBezTo>
                      <a:pt x="568792" y="454100"/>
                      <a:pt x="533853" y="482938"/>
                      <a:pt x="489558" y="493832"/>
                    </a:cubicBezTo>
                    <a:cubicBezTo>
                      <a:pt x="430475" y="508359"/>
                      <a:pt x="371202" y="486965"/>
                      <a:pt x="335965" y="443851"/>
                    </a:cubicBezTo>
                    <a:lnTo>
                      <a:pt x="142923" y="558800"/>
                    </a:lnTo>
                    <a:cubicBezTo>
                      <a:pt x="172361" y="524546"/>
                      <a:pt x="201390" y="493832"/>
                      <a:pt x="210108" y="440638"/>
                    </a:cubicBezTo>
                    <a:cubicBezTo>
                      <a:pt x="185828" y="447594"/>
                      <a:pt x="157677" y="445652"/>
                      <a:pt x="131529" y="433139"/>
                    </a:cubicBezTo>
                    <a:cubicBezTo>
                      <a:pt x="85470" y="411096"/>
                      <a:pt x="64968" y="362619"/>
                      <a:pt x="71703" y="321667"/>
                    </a:cubicBezTo>
                    <a:cubicBezTo>
                      <a:pt x="45479" y="304342"/>
                      <a:pt x="0" y="279340"/>
                      <a:pt x="0" y="220162"/>
                    </a:cubicBezTo>
                    <a:cubicBezTo>
                      <a:pt x="0" y="165292"/>
                      <a:pt x="59552" y="123168"/>
                      <a:pt x="115465" y="124283"/>
                    </a:cubicBezTo>
                    <a:cubicBezTo>
                      <a:pt x="121514" y="101804"/>
                      <a:pt x="134548" y="81125"/>
                      <a:pt x="154177" y="65777"/>
                    </a:cubicBezTo>
                    <a:cubicBezTo>
                      <a:pt x="195812" y="33231"/>
                      <a:pt x="259860" y="38853"/>
                      <a:pt x="294283" y="67029"/>
                    </a:cubicBezTo>
                    <a:cubicBezTo>
                      <a:pt x="318328" y="25903"/>
                      <a:pt x="356627" y="0"/>
                      <a:pt x="406043" y="0"/>
                    </a:cubicBezTo>
                    <a:close/>
                  </a:path>
                </a:pathLst>
              </a:custGeom>
              <a:solidFill>
                <a:srgbClr val="FFFFFF"/>
              </a:solidFill>
            </p:spPr>
            <p:txBody>
              <a:bodyPr/>
              <a:lstStyle/>
              <a:p>
                <a:endParaRPr lang="en-GB"/>
              </a:p>
            </p:txBody>
          </p:sp>
          <p:sp>
            <p:nvSpPr>
              <p:cNvPr id="10" name="TextBox 10"/>
              <p:cNvSpPr txBox="1"/>
              <p:nvPr/>
            </p:nvSpPr>
            <p:spPr>
              <a:xfrm>
                <a:off x="139700" y="44450"/>
                <a:ext cx="482600" cy="3683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763927" y="837912"/>
              <a:ext cx="2798872" cy="899820"/>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1"/>
                  <a:ea typeface="Mind Meridian 1"/>
                  <a:cs typeface="Mind Meridian 1"/>
                  <a:sym typeface="Mind Meridian 1"/>
                </a:rPr>
                <a:t>FAMILY</a:t>
              </a:r>
            </a:p>
          </p:txBody>
        </p:sp>
      </p:grpSp>
      <p:grpSp>
        <p:nvGrpSpPr>
          <p:cNvPr id="12" name="Group 12"/>
          <p:cNvGrpSpPr/>
          <p:nvPr/>
        </p:nvGrpSpPr>
        <p:grpSpPr>
          <a:xfrm>
            <a:off x="281864" y="3045546"/>
            <a:ext cx="3086100" cy="2301498"/>
            <a:chOff x="0" y="0"/>
            <a:chExt cx="4114800" cy="3068664"/>
          </a:xfrm>
        </p:grpSpPr>
        <p:grpSp>
          <p:nvGrpSpPr>
            <p:cNvPr id="13" name="Group 13"/>
            <p:cNvGrpSpPr/>
            <p:nvPr/>
          </p:nvGrpSpPr>
          <p:grpSpPr>
            <a:xfrm>
              <a:off x="0" y="0"/>
              <a:ext cx="4114800" cy="3068664"/>
              <a:chOff x="0" y="0"/>
              <a:chExt cx="749300" cy="558800"/>
            </a:xfrm>
          </p:grpSpPr>
          <p:sp>
            <p:nvSpPr>
              <p:cNvPr id="14" name="Freeform 14"/>
              <p:cNvSpPr/>
              <p:nvPr/>
            </p:nvSpPr>
            <p:spPr>
              <a:xfrm>
                <a:off x="0" y="0"/>
                <a:ext cx="749300" cy="558800"/>
              </a:xfrm>
              <a:custGeom>
                <a:avLst/>
                <a:gdLst/>
                <a:ahLst/>
                <a:cxnLst/>
                <a:rect l="l" t="t" r="r" b="b"/>
                <a:pathLst>
                  <a:path w="749300" h="558800">
                    <a:moveTo>
                      <a:pt x="406043" y="0"/>
                    </a:moveTo>
                    <a:cubicBezTo>
                      <a:pt x="456604" y="0"/>
                      <a:pt x="493733" y="32379"/>
                      <a:pt x="519123" y="69812"/>
                    </a:cubicBezTo>
                    <a:cubicBezTo>
                      <a:pt x="565194" y="58279"/>
                      <a:pt x="603839" y="62264"/>
                      <a:pt x="634879" y="90957"/>
                    </a:cubicBezTo>
                    <a:cubicBezTo>
                      <a:pt x="660283" y="114444"/>
                      <a:pt x="671469" y="147917"/>
                      <a:pt x="668656" y="181865"/>
                    </a:cubicBezTo>
                    <a:cubicBezTo>
                      <a:pt x="726486" y="212714"/>
                      <a:pt x="759789" y="270431"/>
                      <a:pt x="746322" y="325853"/>
                    </a:cubicBezTo>
                    <a:cubicBezTo>
                      <a:pt x="731303" y="387651"/>
                      <a:pt x="656148" y="427373"/>
                      <a:pt x="588198" y="417393"/>
                    </a:cubicBezTo>
                    <a:cubicBezTo>
                      <a:pt x="568792" y="454100"/>
                      <a:pt x="533853" y="482938"/>
                      <a:pt x="489558" y="493832"/>
                    </a:cubicBezTo>
                    <a:cubicBezTo>
                      <a:pt x="430475" y="508359"/>
                      <a:pt x="371202" y="486965"/>
                      <a:pt x="335965" y="443851"/>
                    </a:cubicBezTo>
                    <a:lnTo>
                      <a:pt x="142923" y="558800"/>
                    </a:lnTo>
                    <a:cubicBezTo>
                      <a:pt x="172361" y="524546"/>
                      <a:pt x="201390" y="493832"/>
                      <a:pt x="210108" y="440638"/>
                    </a:cubicBezTo>
                    <a:cubicBezTo>
                      <a:pt x="185828" y="447594"/>
                      <a:pt x="157677" y="445652"/>
                      <a:pt x="131529" y="433139"/>
                    </a:cubicBezTo>
                    <a:cubicBezTo>
                      <a:pt x="85470" y="411096"/>
                      <a:pt x="64968" y="362619"/>
                      <a:pt x="71703" y="321667"/>
                    </a:cubicBezTo>
                    <a:cubicBezTo>
                      <a:pt x="45479" y="304342"/>
                      <a:pt x="0" y="279340"/>
                      <a:pt x="0" y="220162"/>
                    </a:cubicBezTo>
                    <a:cubicBezTo>
                      <a:pt x="0" y="165292"/>
                      <a:pt x="59552" y="123168"/>
                      <a:pt x="115465" y="124283"/>
                    </a:cubicBezTo>
                    <a:cubicBezTo>
                      <a:pt x="121514" y="101804"/>
                      <a:pt x="134548" y="81125"/>
                      <a:pt x="154177" y="65777"/>
                    </a:cubicBezTo>
                    <a:cubicBezTo>
                      <a:pt x="195812" y="33231"/>
                      <a:pt x="259860" y="38853"/>
                      <a:pt x="294283" y="67029"/>
                    </a:cubicBezTo>
                    <a:cubicBezTo>
                      <a:pt x="318328" y="25903"/>
                      <a:pt x="356627" y="0"/>
                      <a:pt x="406043" y="0"/>
                    </a:cubicBezTo>
                    <a:close/>
                  </a:path>
                </a:pathLst>
              </a:custGeom>
              <a:solidFill>
                <a:srgbClr val="FFFFFF"/>
              </a:solidFill>
            </p:spPr>
            <p:txBody>
              <a:bodyPr/>
              <a:lstStyle/>
              <a:p>
                <a:endParaRPr lang="en-GB"/>
              </a:p>
            </p:txBody>
          </p:sp>
          <p:sp>
            <p:nvSpPr>
              <p:cNvPr id="15" name="TextBox 15"/>
              <p:cNvSpPr txBox="1"/>
              <p:nvPr/>
            </p:nvSpPr>
            <p:spPr>
              <a:xfrm>
                <a:off x="139700" y="44450"/>
                <a:ext cx="482600" cy="3683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763927" y="837912"/>
              <a:ext cx="2586946"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EXAMS</a:t>
              </a:r>
            </a:p>
          </p:txBody>
        </p:sp>
      </p:grpSp>
      <p:grpSp>
        <p:nvGrpSpPr>
          <p:cNvPr id="17" name="Group 17"/>
          <p:cNvGrpSpPr/>
          <p:nvPr/>
        </p:nvGrpSpPr>
        <p:grpSpPr>
          <a:xfrm>
            <a:off x="224822" y="5623269"/>
            <a:ext cx="3086100" cy="2301498"/>
            <a:chOff x="0" y="0"/>
            <a:chExt cx="4114800" cy="3068664"/>
          </a:xfrm>
        </p:grpSpPr>
        <p:grpSp>
          <p:nvGrpSpPr>
            <p:cNvPr id="18" name="Group 18"/>
            <p:cNvGrpSpPr/>
            <p:nvPr/>
          </p:nvGrpSpPr>
          <p:grpSpPr>
            <a:xfrm>
              <a:off x="0" y="0"/>
              <a:ext cx="4114800" cy="3068664"/>
              <a:chOff x="0" y="0"/>
              <a:chExt cx="749300" cy="558800"/>
            </a:xfrm>
          </p:grpSpPr>
          <p:sp>
            <p:nvSpPr>
              <p:cNvPr id="19" name="Freeform 19"/>
              <p:cNvSpPr/>
              <p:nvPr/>
            </p:nvSpPr>
            <p:spPr>
              <a:xfrm>
                <a:off x="0" y="0"/>
                <a:ext cx="749300" cy="558800"/>
              </a:xfrm>
              <a:custGeom>
                <a:avLst/>
                <a:gdLst/>
                <a:ahLst/>
                <a:cxnLst/>
                <a:rect l="l" t="t" r="r" b="b"/>
                <a:pathLst>
                  <a:path w="749300" h="558800">
                    <a:moveTo>
                      <a:pt x="406043" y="0"/>
                    </a:moveTo>
                    <a:cubicBezTo>
                      <a:pt x="456604" y="0"/>
                      <a:pt x="493733" y="32379"/>
                      <a:pt x="519123" y="69812"/>
                    </a:cubicBezTo>
                    <a:cubicBezTo>
                      <a:pt x="565194" y="58279"/>
                      <a:pt x="603839" y="62264"/>
                      <a:pt x="634879" y="90957"/>
                    </a:cubicBezTo>
                    <a:cubicBezTo>
                      <a:pt x="660283" y="114444"/>
                      <a:pt x="671469" y="147917"/>
                      <a:pt x="668656" y="181865"/>
                    </a:cubicBezTo>
                    <a:cubicBezTo>
                      <a:pt x="726486" y="212714"/>
                      <a:pt x="759789" y="270431"/>
                      <a:pt x="746322" y="325853"/>
                    </a:cubicBezTo>
                    <a:cubicBezTo>
                      <a:pt x="731303" y="387651"/>
                      <a:pt x="656148" y="427373"/>
                      <a:pt x="588198" y="417393"/>
                    </a:cubicBezTo>
                    <a:cubicBezTo>
                      <a:pt x="568792" y="454100"/>
                      <a:pt x="533853" y="482938"/>
                      <a:pt x="489558" y="493832"/>
                    </a:cubicBezTo>
                    <a:cubicBezTo>
                      <a:pt x="430475" y="508359"/>
                      <a:pt x="371202" y="486965"/>
                      <a:pt x="335965" y="443851"/>
                    </a:cubicBezTo>
                    <a:lnTo>
                      <a:pt x="142923" y="558800"/>
                    </a:lnTo>
                    <a:cubicBezTo>
                      <a:pt x="172361" y="524546"/>
                      <a:pt x="201390" y="493832"/>
                      <a:pt x="210108" y="440638"/>
                    </a:cubicBezTo>
                    <a:cubicBezTo>
                      <a:pt x="185828" y="447594"/>
                      <a:pt x="157677" y="445652"/>
                      <a:pt x="131529" y="433139"/>
                    </a:cubicBezTo>
                    <a:cubicBezTo>
                      <a:pt x="85470" y="411096"/>
                      <a:pt x="64968" y="362619"/>
                      <a:pt x="71703" y="321667"/>
                    </a:cubicBezTo>
                    <a:cubicBezTo>
                      <a:pt x="45479" y="304342"/>
                      <a:pt x="0" y="279340"/>
                      <a:pt x="0" y="220162"/>
                    </a:cubicBezTo>
                    <a:cubicBezTo>
                      <a:pt x="0" y="165292"/>
                      <a:pt x="59552" y="123168"/>
                      <a:pt x="115465" y="124283"/>
                    </a:cubicBezTo>
                    <a:cubicBezTo>
                      <a:pt x="121514" y="101804"/>
                      <a:pt x="134548" y="81125"/>
                      <a:pt x="154177" y="65777"/>
                    </a:cubicBezTo>
                    <a:cubicBezTo>
                      <a:pt x="195812" y="33231"/>
                      <a:pt x="259860" y="38853"/>
                      <a:pt x="294283" y="67029"/>
                    </a:cubicBezTo>
                    <a:cubicBezTo>
                      <a:pt x="318328" y="25903"/>
                      <a:pt x="356627" y="0"/>
                      <a:pt x="406043" y="0"/>
                    </a:cubicBezTo>
                    <a:close/>
                  </a:path>
                </a:pathLst>
              </a:custGeom>
              <a:solidFill>
                <a:srgbClr val="FFFFFF"/>
              </a:solidFill>
            </p:spPr>
            <p:txBody>
              <a:bodyPr/>
              <a:lstStyle/>
              <a:p>
                <a:endParaRPr lang="en-GB"/>
              </a:p>
            </p:txBody>
          </p:sp>
          <p:sp>
            <p:nvSpPr>
              <p:cNvPr id="20" name="TextBox 20"/>
              <p:cNvSpPr txBox="1"/>
              <p:nvPr/>
            </p:nvSpPr>
            <p:spPr>
              <a:xfrm>
                <a:off x="139700" y="44450"/>
                <a:ext cx="482600" cy="368300"/>
              </a:xfrm>
              <a:prstGeom prst="rect">
                <a:avLst/>
              </a:prstGeom>
            </p:spPr>
            <p:txBody>
              <a:bodyPr lIns="50800" tIns="50800" rIns="50800" bIns="50800" rtlCol="0" anchor="ctr"/>
              <a:lstStyle/>
              <a:p>
                <a:pPr algn="ctr">
                  <a:lnSpc>
                    <a:spcPts val="2659"/>
                  </a:lnSpc>
                </a:pPr>
                <a:endParaRPr/>
              </a:p>
            </p:txBody>
          </p:sp>
        </p:grpSp>
        <p:sp>
          <p:nvSpPr>
            <p:cNvPr id="21" name="TextBox 21"/>
            <p:cNvSpPr txBox="1"/>
            <p:nvPr/>
          </p:nvSpPr>
          <p:spPr>
            <a:xfrm>
              <a:off x="763927" y="837912"/>
              <a:ext cx="2586946"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SLEEP</a:t>
              </a:r>
            </a:p>
          </p:txBody>
        </p:sp>
      </p:grpSp>
      <p:grpSp>
        <p:nvGrpSpPr>
          <p:cNvPr id="22" name="Group 22"/>
          <p:cNvGrpSpPr/>
          <p:nvPr/>
        </p:nvGrpSpPr>
        <p:grpSpPr>
          <a:xfrm>
            <a:off x="15084107" y="4472520"/>
            <a:ext cx="3086100" cy="2301498"/>
            <a:chOff x="0" y="0"/>
            <a:chExt cx="4114800" cy="3068664"/>
          </a:xfrm>
        </p:grpSpPr>
        <p:grpSp>
          <p:nvGrpSpPr>
            <p:cNvPr id="23" name="Group 23"/>
            <p:cNvGrpSpPr/>
            <p:nvPr/>
          </p:nvGrpSpPr>
          <p:grpSpPr>
            <a:xfrm>
              <a:off x="0" y="0"/>
              <a:ext cx="4114800" cy="3068664"/>
              <a:chOff x="0" y="0"/>
              <a:chExt cx="749300" cy="558800"/>
            </a:xfrm>
          </p:grpSpPr>
          <p:sp>
            <p:nvSpPr>
              <p:cNvPr id="24" name="Freeform 24"/>
              <p:cNvSpPr/>
              <p:nvPr/>
            </p:nvSpPr>
            <p:spPr>
              <a:xfrm>
                <a:off x="0" y="0"/>
                <a:ext cx="749300" cy="558800"/>
              </a:xfrm>
              <a:custGeom>
                <a:avLst/>
                <a:gdLst/>
                <a:ahLst/>
                <a:cxnLst/>
                <a:rect l="l" t="t" r="r" b="b"/>
                <a:pathLst>
                  <a:path w="749300" h="558800">
                    <a:moveTo>
                      <a:pt x="406043" y="0"/>
                    </a:moveTo>
                    <a:cubicBezTo>
                      <a:pt x="456604" y="0"/>
                      <a:pt x="493733" y="32379"/>
                      <a:pt x="519123" y="69812"/>
                    </a:cubicBezTo>
                    <a:cubicBezTo>
                      <a:pt x="565194" y="58279"/>
                      <a:pt x="603839" y="62264"/>
                      <a:pt x="634879" y="90957"/>
                    </a:cubicBezTo>
                    <a:cubicBezTo>
                      <a:pt x="660283" y="114444"/>
                      <a:pt x="671469" y="147917"/>
                      <a:pt x="668656" y="181865"/>
                    </a:cubicBezTo>
                    <a:cubicBezTo>
                      <a:pt x="726486" y="212714"/>
                      <a:pt x="759789" y="270431"/>
                      <a:pt x="746322" y="325853"/>
                    </a:cubicBezTo>
                    <a:cubicBezTo>
                      <a:pt x="731303" y="387651"/>
                      <a:pt x="656148" y="427373"/>
                      <a:pt x="588198" y="417393"/>
                    </a:cubicBezTo>
                    <a:cubicBezTo>
                      <a:pt x="568792" y="454100"/>
                      <a:pt x="533853" y="482938"/>
                      <a:pt x="489558" y="493832"/>
                    </a:cubicBezTo>
                    <a:cubicBezTo>
                      <a:pt x="430475" y="508359"/>
                      <a:pt x="371202" y="486965"/>
                      <a:pt x="335965" y="443851"/>
                    </a:cubicBezTo>
                    <a:lnTo>
                      <a:pt x="142923" y="558800"/>
                    </a:lnTo>
                    <a:cubicBezTo>
                      <a:pt x="172361" y="524546"/>
                      <a:pt x="201390" y="493832"/>
                      <a:pt x="210108" y="440638"/>
                    </a:cubicBezTo>
                    <a:cubicBezTo>
                      <a:pt x="185828" y="447594"/>
                      <a:pt x="157677" y="445652"/>
                      <a:pt x="131529" y="433139"/>
                    </a:cubicBezTo>
                    <a:cubicBezTo>
                      <a:pt x="85470" y="411096"/>
                      <a:pt x="64968" y="362619"/>
                      <a:pt x="71703" y="321667"/>
                    </a:cubicBezTo>
                    <a:cubicBezTo>
                      <a:pt x="45479" y="304342"/>
                      <a:pt x="0" y="279340"/>
                      <a:pt x="0" y="220162"/>
                    </a:cubicBezTo>
                    <a:cubicBezTo>
                      <a:pt x="0" y="165292"/>
                      <a:pt x="59552" y="123168"/>
                      <a:pt x="115465" y="124283"/>
                    </a:cubicBezTo>
                    <a:cubicBezTo>
                      <a:pt x="121514" y="101804"/>
                      <a:pt x="134548" y="81125"/>
                      <a:pt x="154177" y="65777"/>
                    </a:cubicBezTo>
                    <a:cubicBezTo>
                      <a:pt x="195812" y="33231"/>
                      <a:pt x="259860" y="38853"/>
                      <a:pt x="294283" y="67029"/>
                    </a:cubicBezTo>
                    <a:cubicBezTo>
                      <a:pt x="318328" y="25903"/>
                      <a:pt x="356627" y="0"/>
                      <a:pt x="406043" y="0"/>
                    </a:cubicBezTo>
                    <a:close/>
                  </a:path>
                </a:pathLst>
              </a:custGeom>
              <a:solidFill>
                <a:srgbClr val="FFFFFF"/>
              </a:solidFill>
            </p:spPr>
            <p:txBody>
              <a:bodyPr/>
              <a:lstStyle/>
              <a:p>
                <a:endParaRPr lang="en-GB"/>
              </a:p>
            </p:txBody>
          </p:sp>
          <p:sp>
            <p:nvSpPr>
              <p:cNvPr id="25" name="TextBox 25"/>
              <p:cNvSpPr txBox="1"/>
              <p:nvPr/>
            </p:nvSpPr>
            <p:spPr>
              <a:xfrm>
                <a:off x="139700" y="44450"/>
                <a:ext cx="482600" cy="3683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604437" y="945066"/>
              <a:ext cx="2905926"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CHANGE</a:t>
              </a:r>
            </a:p>
          </p:txBody>
        </p:sp>
      </p:grpSp>
      <p:grpSp>
        <p:nvGrpSpPr>
          <p:cNvPr id="27" name="Group 27"/>
          <p:cNvGrpSpPr/>
          <p:nvPr/>
        </p:nvGrpSpPr>
        <p:grpSpPr>
          <a:xfrm>
            <a:off x="10939465" y="3804805"/>
            <a:ext cx="3086100" cy="2110111"/>
            <a:chOff x="0" y="0"/>
            <a:chExt cx="4114800" cy="2813481"/>
          </a:xfrm>
        </p:grpSpPr>
        <p:grpSp>
          <p:nvGrpSpPr>
            <p:cNvPr id="28" name="Group 28"/>
            <p:cNvGrpSpPr/>
            <p:nvPr/>
          </p:nvGrpSpPr>
          <p:grpSpPr>
            <a:xfrm>
              <a:off x="0" y="0"/>
              <a:ext cx="4114800" cy="2813481"/>
              <a:chOff x="0" y="0"/>
              <a:chExt cx="749300" cy="512331"/>
            </a:xfrm>
          </p:grpSpPr>
          <p:sp>
            <p:nvSpPr>
              <p:cNvPr id="29" name="Freeform 29"/>
              <p:cNvSpPr/>
              <p:nvPr/>
            </p:nvSpPr>
            <p:spPr>
              <a:xfrm>
                <a:off x="0" y="0"/>
                <a:ext cx="749300" cy="512331"/>
              </a:xfrm>
              <a:custGeom>
                <a:avLst/>
                <a:gdLst/>
                <a:ahLst/>
                <a:cxnLst/>
                <a:rect l="l" t="t" r="r" b="b"/>
                <a:pathLst>
                  <a:path w="749300" h="512331">
                    <a:moveTo>
                      <a:pt x="406043" y="0"/>
                    </a:moveTo>
                    <a:cubicBezTo>
                      <a:pt x="456604" y="0"/>
                      <a:pt x="493733" y="29686"/>
                      <a:pt x="519123" y="64006"/>
                    </a:cubicBezTo>
                    <a:cubicBezTo>
                      <a:pt x="565194" y="53433"/>
                      <a:pt x="603839" y="57087"/>
                      <a:pt x="634879" y="83394"/>
                    </a:cubicBezTo>
                    <a:cubicBezTo>
                      <a:pt x="660283" y="104927"/>
                      <a:pt x="671469" y="135616"/>
                      <a:pt x="668656" y="166742"/>
                    </a:cubicBezTo>
                    <a:cubicBezTo>
                      <a:pt x="726486" y="195025"/>
                      <a:pt x="759789" y="247943"/>
                      <a:pt x="746322" y="298756"/>
                    </a:cubicBezTo>
                    <a:cubicBezTo>
                      <a:pt x="731303" y="355415"/>
                      <a:pt x="656148" y="391833"/>
                      <a:pt x="588198" y="382684"/>
                    </a:cubicBezTo>
                    <a:cubicBezTo>
                      <a:pt x="568792" y="416338"/>
                      <a:pt x="533853" y="442778"/>
                      <a:pt x="489558" y="452766"/>
                    </a:cubicBezTo>
                    <a:cubicBezTo>
                      <a:pt x="430475" y="466085"/>
                      <a:pt x="371202" y="446470"/>
                      <a:pt x="335965" y="406941"/>
                    </a:cubicBezTo>
                    <a:lnTo>
                      <a:pt x="142923" y="512331"/>
                    </a:lnTo>
                    <a:cubicBezTo>
                      <a:pt x="172361" y="480925"/>
                      <a:pt x="201390" y="452766"/>
                      <a:pt x="210108" y="403995"/>
                    </a:cubicBezTo>
                    <a:cubicBezTo>
                      <a:pt x="185828" y="410373"/>
                      <a:pt x="157677" y="408592"/>
                      <a:pt x="131529" y="397120"/>
                    </a:cubicBezTo>
                    <a:cubicBezTo>
                      <a:pt x="85470" y="376911"/>
                      <a:pt x="64968" y="332465"/>
                      <a:pt x="71703" y="294918"/>
                    </a:cubicBezTo>
                    <a:cubicBezTo>
                      <a:pt x="45479" y="279033"/>
                      <a:pt x="0" y="256111"/>
                      <a:pt x="0" y="201854"/>
                    </a:cubicBezTo>
                    <a:cubicBezTo>
                      <a:pt x="0" y="151546"/>
                      <a:pt x="59552" y="112926"/>
                      <a:pt x="115465" y="113948"/>
                    </a:cubicBezTo>
                    <a:cubicBezTo>
                      <a:pt x="121514" y="93339"/>
                      <a:pt x="134548" y="74379"/>
                      <a:pt x="154177" y="60307"/>
                    </a:cubicBezTo>
                    <a:cubicBezTo>
                      <a:pt x="195812" y="30467"/>
                      <a:pt x="259860" y="35622"/>
                      <a:pt x="294283" y="61455"/>
                    </a:cubicBezTo>
                    <a:cubicBezTo>
                      <a:pt x="318328" y="23749"/>
                      <a:pt x="356627" y="0"/>
                      <a:pt x="406043" y="0"/>
                    </a:cubicBezTo>
                    <a:close/>
                  </a:path>
                </a:pathLst>
              </a:custGeom>
              <a:solidFill>
                <a:srgbClr val="FFFFFF"/>
              </a:solidFill>
            </p:spPr>
            <p:txBody>
              <a:bodyPr/>
              <a:lstStyle/>
              <a:p>
                <a:endParaRPr lang="en-GB"/>
              </a:p>
            </p:txBody>
          </p:sp>
          <p:sp>
            <p:nvSpPr>
              <p:cNvPr id="30" name="TextBox 30"/>
              <p:cNvSpPr txBox="1"/>
              <p:nvPr/>
            </p:nvSpPr>
            <p:spPr>
              <a:xfrm>
                <a:off x="139700" y="37585"/>
                <a:ext cx="482600" cy="340841"/>
              </a:xfrm>
              <a:prstGeom prst="rect">
                <a:avLst/>
              </a:prstGeom>
            </p:spPr>
            <p:txBody>
              <a:bodyPr lIns="50800" tIns="50800" rIns="50800" bIns="50800" rtlCol="0" anchor="ctr"/>
              <a:lstStyle/>
              <a:p>
                <a:pPr algn="ctr">
                  <a:lnSpc>
                    <a:spcPts val="2659"/>
                  </a:lnSpc>
                </a:pPr>
                <a:endParaRPr/>
              </a:p>
            </p:txBody>
          </p:sp>
        </p:grpSp>
        <p:sp>
          <p:nvSpPr>
            <p:cNvPr id="31" name="TextBox 31"/>
            <p:cNvSpPr txBox="1"/>
            <p:nvPr/>
          </p:nvSpPr>
          <p:spPr>
            <a:xfrm>
              <a:off x="763927" y="837912"/>
              <a:ext cx="2586946"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MONEY</a:t>
              </a:r>
            </a:p>
          </p:txBody>
        </p:sp>
      </p:grpSp>
      <p:grpSp>
        <p:nvGrpSpPr>
          <p:cNvPr id="32" name="Group 32"/>
          <p:cNvGrpSpPr/>
          <p:nvPr/>
        </p:nvGrpSpPr>
        <p:grpSpPr>
          <a:xfrm>
            <a:off x="2580571" y="1590234"/>
            <a:ext cx="5093154" cy="2524566"/>
            <a:chOff x="0" y="0"/>
            <a:chExt cx="6790871" cy="3366088"/>
          </a:xfrm>
        </p:grpSpPr>
        <p:grpSp>
          <p:nvGrpSpPr>
            <p:cNvPr id="33" name="Group 33"/>
            <p:cNvGrpSpPr/>
            <p:nvPr/>
          </p:nvGrpSpPr>
          <p:grpSpPr>
            <a:xfrm rot="-241624">
              <a:off x="94015" y="228260"/>
              <a:ext cx="6602841" cy="2909568"/>
              <a:chOff x="0" y="0"/>
              <a:chExt cx="1202369" cy="529829"/>
            </a:xfrm>
          </p:grpSpPr>
          <p:sp>
            <p:nvSpPr>
              <p:cNvPr id="34" name="Freeform 34"/>
              <p:cNvSpPr/>
              <p:nvPr/>
            </p:nvSpPr>
            <p:spPr>
              <a:xfrm>
                <a:off x="0" y="0"/>
                <a:ext cx="1200425" cy="529829"/>
              </a:xfrm>
              <a:custGeom>
                <a:avLst/>
                <a:gdLst/>
                <a:ahLst/>
                <a:cxnLst/>
                <a:rect l="l" t="t" r="r" b="b"/>
                <a:pathLst>
                  <a:path w="1200425" h="529829">
                    <a:moveTo>
                      <a:pt x="651560" y="0"/>
                    </a:moveTo>
                    <a:cubicBezTo>
                      <a:pt x="732693" y="0"/>
                      <a:pt x="792272" y="30700"/>
                      <a:pt x="833014" y="66192"/>
                    </a:cubicBezTo>
                    <a:cubicBezTo>
                      <a:pt x="906943" y="55258"/>
                      <a:pt x="968955" y="59036"/>
                      <a:pt x="1018763" y="86242"/>
                    </a:cubicBezTo>
                    <a:cubicBezTo>
                      <a:pt x="1059528" y="108510"/>
                      <a:pt x="1077478" y="140248"/>
                      <a:pt x="1072964" y="172436"/>
                    </a:cubicBezTo>
                    <a:cubicBezTo>
                      <a:pt x="1165760" y="201685"/>
                      <a:pt x="1212858" y="256411"/>
                      <a:pt x="1197590" y="308959"/>
                    </a:cubicBezTo>
                    <a:cubicBezTo>
                      <a:pt x="1173490" y="367553"/>
                      <a:pt x="1052892" y="405216"/>
                      <a:pt x="943856" y="395753"/>
                    </a:cubicBezTo>
                    <a:cubicBezTo>
                      <a:pt x="912716" y="430557"/>
                      <a:pt x="856651" y="457900"/>
                      <a:pt x="785573" y="468229"/>
                    </a:cubicBezTo>
                    <a:cubicBezTo>
                      <a:pt x="690765" y="482003"/>
                      <a:pt x="595652" y="461718"/>
                      <a:pt x="539108" y="420839"/>
                    </a:cubicBezTo>
                    <a:lnTo>
                      <a:pt x="229343" y="529829"/>
                    </a:lnTo>
                    <a:cubicBezTo>
                      <a:pt x="276580" y="497350"/>
                      <a:pt x="323162" y="468229"/>
                      <a:pt x="337150" y="417793"/>
                    </a:cubicBezTo>
                    <a:cubicBezTo>
                      <a:pt x="298190" y="424388"/>
                      <a:pt x="253017" y="422547"/>
                      <a:pt x="211059" y="410682"/>
                    </a:cubicBezTo>
                    <a:cubicBezTo>
                      <a:pt x="137150" y="389783"/>
                      <a:pt x="104252" y="343819"/>
                      <a:pt x="115059" y="304990"/>
                    </a:cubicBezTo>
                    <a:cubicBezTo>
                      <a:pt x="72978" y="288563"/>
                      <a:pt x="0" y="264858"/>
                      <a:pt x="0" y="208748"/>
                    </a:cubicBezTo>
                    <a:cubicBezTo>
                      <a:pt x="0" y="156722"/>
                      <a:pt x="95560" y="116783"/>
                      <a:pt x="185281" y="117840"/>
                    </a:cubicBezTo>
                    <a:cubicBezTo>
                      <a:pt x="194988" y="96526"/>
                      <a:pt x="215903" y="76919"/>
                      <a:pt x="247401" y="62367"/>
                    </a:cubicBezTo>
                    <a:cubicBezTo>
                      <a:pt x="314212" y="31508"/>
                      <a:pt x="416986" y="36839"/>
                      <a:pt x="472223" y="63554"/>
                    </a:cubicBezTo>
                    <a:cubicBezTo>
                      <a:pt x="510807" y="24560"/>
                      <a:pt x="572265" y="0"/>
                      <a:pt x="651560" y="0"/>
                    </a:cubicBezTo>
                    <a:close/>
                  </a:path>
                </a:pathLst>
              </a:custGeom>
              <a:solidFill>
                <a:srgbClr val="FFFFFF"/>
              </a:solidFill>
            </p:spPr>
            <p:txBody>
              <a:bodyPr/>
              <a:lstStyle/>
              <a:p>
                <a:endParaRPr lang="en-GB"/>
              </a:p>
            </p:txBody>
          </p:sp>
          <p:sp>
            <p:nvSpPr>
              <p:cNvPr id="35" name="TextBox 35"/>
              <p:cNvSpPr txBox="1"/>
              <p:nvPr/>
            </p:nvSpPr>
            <p:spPr>
              <a:xfrm>
                <a:off x="224171" y="40170"/>
                <a:ext cx="774407" cy="351181"/>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469580" y="1158278"/>
              <a:ext cx="5840538"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RELATIONSHIPS</a:t>
              </a:r>
            </a:p>
          </p:txBody>
        </p:sp>
      </p:grpSp>
      <p:sp>
        <p:nvSpPr>
          <p:cNvPr id="37" name="TextBox 37"/>
          <p:cNvSpPr txBox="1"/>
          <p:nvPr/>
        </p:nvSpPr>
        <p:spPr>
          <a:xfrm>
            <a:off x="753566" y="8880475"/>
            <a:ext cx="3437434"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1"/>
                <a:ea typeface="Mind Meridian 1"/>
                <a:cs typeface="Mind Meridian 1"/>
                <a:sym typeface="Mind Meridian 1"/>
              </a:rPr>
              <a:t>#TurnNLBlue</a:t>
            </a:r>
          </a:p>
        </p:txBody>
      </p:sp>
      <p:grpSp>
        <p:nvGrpSpPr>
          <p:cNvPr id="38" name="Group 38"/>
          <p:cNvGrpSpPr/>
          <p:nvPr/>
        </p:nvGrpSpPr>
        <p:grpSpPr>
          <a:xfrm>
            <a:off x="6677430" y="6294249"/>
            <a:ext cx="4933139" cy="2523912"/>
            <a:chOff x="0" y="0"/>
            <a:chExt cx="6577519" cy="3365217"/>
          </a:xfrm>
        </p:grpSpPr>
        <p:grpSp>
          <p:nvGrpSpPr>
            <p:cNvPr id="39" name="Group 39"/>
            <p:cNvGrpSpPr/>
            <p:nvPr/>
          </p:nvGrpSpPr>
          <p:grpSpPr>
            <a:xfrm>
              <a:off x="0" y="0"/>
              <a:ext cx="6577519" cy="3365217"/>
              <a:chOff x="0" y="0"/>
              <a:chExt cx="1299263" cy="664734"/>
            </a:xfrm>
          </p:grpSpPr>
          <p:sp>
            <p:nvSpPr>
              <p:cNvPr id="40" name="Freeform 40"/>
              <p:cNvSpPr/>
              <p:nvPr/>
            </p:nvSpPr>
            <p:spPr>
              <a:xfrm>
                <a:off x="0" y="0"/>
                <a:ext cx="1299263" cy="664734"/>
              </a:xfrm>
              <a:custGeom>
                <a:avLst/>
                <a:gdLst/>
                <a:ahLst/>
                <a:cxnLst/>
                <a:rect l="l" t="t" r="r" b="b"/>
                <a:pathLst>
                  <a:path w="1299263" h="664734">
                    <a:moveTo>
                      <a:pt x="0" y="0"/>
                    </a:moveTo>
                    <a:lnTo>
                      <a:pt x="1299263" y="0"/>
                    </a:lnTo>
                    <a:lnTo>
                      <a:pt x="1299263" y="664734"/>
                    </a:lnTo>
                    <a:lnTo>
                      <a:pt x="0" y="664734"/>
                    </a:lnTo>
                    <a:close/>
                  </a:path>
                </a:pathLst>
              </a:custGeom>
              <a:solidFill>
                <a:srgbClr val="FF0071"/>
              </a:solidFill>
            </p:spPr>
            <p:txBody>
              <a:bodyPr/>
              <a:lstStyle/>
              <a:p>
                <a:endParaRPr lang="en-GB"/>
              </a:p>
            </p:txBody>
          </p:sp>
          <p:sp>
            <p:nvSpPr>
              <p:cNvPr id="41" name="TextBox 41"/>
              <p:cNvSpPr txBox="1"/>
              <p:nvPr/>
            </p:nvSpPr>
            <p:spPr>
              <a:xfrm>
                <a:off x="0" y="-38100"/>
                <a:ext cx="1299263" cy="702834"/>
              </a:xfrm>
              <a:prstGeom prst="rect">
                <a:avLst/>
              </a:prstGeom>
            </p:spPr>
            <p:txBody>
              <a:bodyPr lIns="50800" tIns="50800" rIns="50800" bIns="50800" rtlCol="0" anchor="ctr"/>
              <a:lstStyle/>
              <a:p>
                <a:pPr algn="ctr">
                  <a:lnSpc>
                    <a:spcPts val="2659"/>
                  </a:lnSpc>
                </a:pPr>
                <a:endParaRPr/>
              </a:p>
            </p:txBody>
          </p:sp>
        </p:grpSp>
        <p:sp>
          <p:nvSpPr>
            <p:cNvPr id="42" name="TextBox 42"/>
            <p:cNvSpPr txBox="1"/>
            <p:nvPr/>
          </p:nvSpPr>
          <p:spPr>
            <a:xfrm>
              <a:off x="333304" y="72076"/>
              <a:ext cx="5744845" cy="3086101"/>
            </a:xfrm>
            <a:prstGeom prst="rect">
              <a:avLst/>
            </a:prstGeom>
          </p:spPr>
          <p:txBody>
            <a:bodyPr lIns="0" tIns="0" rIns="0" bIns="0" rtlCol="0" anchor="t">
              <a:spAutoFit/>
            </a:bodyPr>
            <a:lstStyle/>
            <a:p>
              <a:pPr algn="ctr">
                <a:lnSpc>
                  <a:spcPts val="6299"/>
                </a:lnSpc>
                <a:spcBef>
                  <a:spcPct val="0"/>
                </a:spcBef>
              </a:pPr>
              <a:r>
                <a:rPr lang="en-US" sz="4499">
                  <a:solidFill>
                    <a:srgbClr val="FFFFFF"/>
                  </a:solidFill>
                  <a:latin typeface="Mind Meridian 1"/>
                  <a:ea typeface="Mind Meridian 1"/>
                  <a:cs typeface="Mind Meridian 1"/>
                  <a:sym typeface="Mind Meridian 1"/>
                </a:rPr>
                <a:t>Sometimes there isn’t an obvious reason</a:t>
              </a:r>
            </a:p>
          </p:txBody>
        </p:sp>
      </p:grpSp>
      <p:grpSp>
        <p:nvGrpSpPr>
          <p:cNvPr id="43" name="Group 43"/>
          <p:cNvGrpSpPr/>
          <p:nvPr/>
        </p:nvGrpSpPr>
        <p:grpSpPr>
          <a:xfrm>
            <a:off x="5629541" y="3262457"/>
            <a:ext cx="4562729" cy="2487223"/>
            <a:chOff x="0" y="0"/>
            <a:chExt cx="6083639" cy="3316298"/>
          </a:xfrm>
        </p:grpSpPr>
        <p:grpSp>
          <p:nvGrpSpPr>
            <p:cNvPr id="44" name="Group 44"/>
            <p:cNvGrpSpPr/>
            <p:nvPr/>
          </p:nvGrpSpPr>
          <p:grpSpPr>
            <a:xfrm rot="-241624">
              <a:off x="94890" y="203365"/>
              <a:ext cx="5893858" cy="2909568"/>
              <a:chOff x="0" y="0"/>
              <a:chExt cx="1073264" cy="529829"/>
            </a:xfrm>
          </p:grpSpPr>
          <p:sp>
            <p:nvSpPr>
              <p:cNvPr id="45" name="Freeform 45"/>
              <p:cNvSpPr/>
              <p:nvPr/>
            </p:nvSpPr>
            <p:spPr>
              <a:xfrm>
                <a:off x="0" y="0"/>
                <a:ext cx="1071856" cy="529829"/>
              </a:xfrm>
              <a:custGeom>
                <a:avLst/>
                <a:gdLst/>
                <a:ahLst/>
                <a:cxnLst/>
                <a:rect l="l" t="t" r="r" b="b"/>
                <a:pathLst>
                  <a:path w="1071856" h="529829">
                    <a:moveTo>
                      <a:pt x="581598" y="0"/>
                    </a:moveTo>
                    <a:cubicBezTo>
                      <a:pt x="654020" y="0"/>
                      <a:pt x="707201" y="30700"/>
                      <a:pt x="743568" y="66192"/>
                    </a:cubicBezTo>
                    <a:cubicBezTo>
                      <a:pt x="809560" y="55258"/>
                      <a:pt x="864913" y="59036"/>
                      <a:pt x="909373" y="86242"/>
                    </a:cubicBezTo>
                    <a:cubicBezTo>
                      <a:pt x="945760" y="108510"/>
                      <a:pt x="961783" y="140248"/>
                      <a:pt x="957754" y="172436"/>
                    </a:cubicBezTo>
                    <a:cubicBezTo>
                      <a:pt x="1040586" y="201685"/>
                      <a:pt x="1083753" y="256411"/>
                      <a:pt x="1068999" y="308959"/>
                    </a:cubicBezTo>
                    <a:cubicBezTo>
                      <a:pt x="1047486" y="367553"/>
                      <a:pt x="939837" y="405216"/>
                      <a:pt x="842509" y="395753"/>
                    </a:cubicBezTo>
                    <a:cubicBezTo>
                      <a:pt x="814713" y="430557"/>
                      <a:pt x="764668" y="457900"/>
                      <a:pt x="701222" y="468229"/>
                    </a:cubicBezTo>
                    <a:cubicBezTo>
                      <a:pt x="616594" y="482003"/>
                      <a:pt x="531693" y="461718"/>
                      <a:pt x="481221" y="420839"/>
                    </a:cubicBezTo>
                    <a:lnTo>
                      <a:pt x="204717" y="529829"/>
                    </a:lnTo>
                    <a:cubicBezTo>
                      <a:pt x="246882" y="497350"/>
                      <a:pt x="288463" y="468229"/>
                      <a:pt x="300949" y="417793"/>
                    </a:cubicBezTo>
                    <a:cubicBezTo>
                      <a:pt x="266171" y="424388"/>
                      <a:pt x="225849" y="422547"/>
                      <a:pt x="188396" y="410682"/>
                    </a:cubicBezTo>
                    <a:cubicBezTo>
                      <a:pt x="122423" y="389783"/>
                      <a:pt x="93057" y="343819"/>
                      <a:pt x="102704" y="304990"/>
                    </a:cubicBezTo>
                    <a:cubicBezTo>
                      <a:pt x="65142" y="288563"/>
                      <a:pt x="0" y="264858"/>
                      <a:pt x="0" y="208748"/>
                    </a:cubicBezTo>
                    <a:cubicBezTo>
                      <a:pt x="0" y="156722"/>
                      <a:pt x="85299" y="116783"/>
                      <a:pt x="165386" y="117840"/>
                    </a:cubicBezTo>
                    <a:cubicBezTo>
                      <a:pt x="174051" y="96526"/>
                      <a:pt x="192720" y="76919"/>
                      <a:pt x="220836" y="62367"/>
                    </a:cubicBezTo>
                    <a:cubicBezTo>
                      <a:pt x="280473" y="31508"/>
                      <a:pt x="372212" y="36839"/>
                      <a:pt x="421518" y="63554"/>
                    </a:cubicBezTo>
                    <a:cubicBezTo>
                      <a:pt x="455959" y="24560"/>
                      <a:pt x="510817" y="0"/>
                      <a:pt x="581598" y="0"/>
                    </a:cubicBezTo>
                    <a:close/>
                  </a:path>
                </a:pathLst>
              </a:custGeom>
              <a:solidFill>
                <a:srgbClr val="FFFFFF"/>
              </a:solidFill>
            </p:spPr>
            <p:txBody>
              <a:bodyPr/>
              <a:lstStyle/>
              <a:p>
                <a:endParaRPr lang="en-GB"/>
              </a:p>
            </p:txBody>
          </p:sp>
          <p:sp>
            <p:nvSpPr>
              <p:cNvPr id="46" name="TextBox 46"/>
              <p:cNvSpPr txBox="1"/>
              <p:nvPr/>
            </p:nvSpPr>
            <p:spPr>
              <a:xfrm>
                <a:off x="200100" y="40170"/>
                <a:ext cx="691255" cy="351181"/>
              </a:xfrm>
              <a:prstGeom prst="rect">
                <a:avLst/>
              </a:prstGeom>
            </p:spPr>
            <p:txBody>
              <a:bodyPr lIns="50800" tIns="50800" rIns="50800" bIns="50800" rtlCol="0" anchor="ctr"/>
              <a:lstStyle/>
              <a:p>
                <a:pPr algn="ctr">
                  <a:lnSpc>
                    <a:spcPts val="2659"/>
                  </a:lnSpc>
                </a:pPr>
                <a:endParaRPr/>
              </a:p>
            </p:txBody>
          </p:sp>
        </p:grpSp>
        <p:sp>
          <p:nvSpPr>
            <p:cNvPr id="47" name="TextBox 47"/>
            <p:cNvSpPr txBox="1"/>
            <p:nvPr/>
          </p:nvSpPr>
          <p:spPr>
            <a:xfrm>
              <a:off x="469580" y="1108487"/>
              <a:ext cx="5266375"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SOCIAL MEDIA</a:t>
              </a:r>
            </a:p>
          </p:txBody>
        </p:sp>
      </p:grpSp>
      <p:grpSp>
        <p:nvGrpSpPr>
          <p:cNvPr id="48" name="Group 48"/>
          <p:cNvGrpSpPr/>
          <p:nvPr/>
        </p:nvGrpSpPr>
        <p:grpSpPr>
          <a:xfrm>
            <a:off x="13714776" y="2316847"/>
            <a:ext cx="4562729" cy="2487223"/>
            <a:chOff x="0" y="0"/>
            <a:chExt cx="6083639" cy="3316298"/>
          </a:xfrm>
        </p:grpSpPr>
        <p:grpSp>
          <p:nvGrpSpPr>
            <p:cNvPr id="49" name="Group 49"/>
            <p:cNvGrpSpPr/>
            <p:nvPr/>
          </p:nvGrpSpPr>
          <p:grpSpPr>
            <a:xfrm rot="-241624">
              <a:off x="94890" y="203365"/>
              <a:ext cx="5893858" cy="2909568"/>
              <a:chOff x="0" y="0"/>
              <a:chExt cx="1073264" cy="529829"/>
            </a:xfrm>
          </p:grpSpPr>
          <p:sp>
            <p:nvSpPr>
              <p:cNvPr id="50" name="Freeform 50"/>
              <p:cNvSpPr/>
              <p:nvPr/>
            </p:nvSpPr>
            <p:spPr>
              <a:xfrm>
                <a:off x="0" y="0"/>
                <a:ext cx="1071856" cy="529829"/>
              </a:xfrm>
              <a:custGeom>
                <a:avLst/>
                <a:gdLst/>
                <a:ahLst/>
                <a:cxnLst/>
                <a:rect l="l" t="t" r="r" b="b"/>
                <a:pathLst>
                  <a:path w="1071856" h="529829">
                    <a:moveTo>
                      <a:pt x="581598" y="0"/>
                    </a:moveTo>
                    <a:cubicBezTo>
                      <a:pt x="654020" y="0"/>
                      <a:pt x="707201" y="30700"/>
                      <a:pt x="743568" y="66192"/>
                    </a:cubicBezTo>
                    <a:cubicBezTo>
                      <a:pt x="809560" y="55258"/>
                      <a:pt x="864913" y="59036"/>
                      <a:pt x="909373" y="86242"/>
                    </a:cubicBezTo>
                    <a:cubicBezTo>
                      <a:pt x="945760" y="108510"/>
                      <a:pt x="961783" y="140248"/>
                      <a:pt x="957754" y="172436"/>
                    </a:cubicBezTo>
                    <a:cubicBezTo>
                      <a:pt x="1040586" y="201685"/>
                      <a:pt x="1083753" y="256411"/>
                      <a:pt x="1068999" y="308959"/>
                    </a:cubicBezTo>
                    <a:cubicBezTo>
                      <a:pt x="1047486" y="367553"/>
                      <a:pt x="939837" y="405216"/>
                      <a:pt x="842509" y="395753"/>
                    </a:cubicBezTo>
                    <a:cubicBezTo>
                      <a:pt x="814713" y="430557"/>
                      <a:pt x="764668" y="457900"/>
                      <a:pt x="701222" y="468229"/>
                    </a:cubicBezTo>
                    <a:cubicBezTo>
                      <a:pt x="616594" y="482003"/>
                      <a:pt x="531693" y="461718"/>
                      <a:pt x="481221" y="420839"/>
                    </a:cubicBezTo>
                    <a:lnTo>
                      <a:pt x="204717" y="529829"/>
                    </a:lnTo>
                    <a:cubicBezTo>
                      <a:pt x="246882" y="497350"/>
                      <a:pt x="288463" y="468229"/>
                      <a:pt x="300949" y="417793"/>
                    </a:cubicBezTo>
                    <a:cubicBezTo>
                      <a:pt x="266171" y="424388"/>
                      <a:pt x="225849" y="422547"/>
                      <a:pt x="188396" y="410682"/>
                    </a:cubicBezTo>
                    <a:cubicBezTo>
                      <a:pt x="122423" y="389783"/>
                      <a:pt x="93057" y="343819"/>
                      <a:pt x="102704" y="304990"/>
                    </a:cubicBezTo>
                    <a:cubicBezTo>
                      <a:pt x="65142" y="288563"/>
                      <a:pt x="0" y="264858"/>
                      <a:pt x="0" y="208748"/>
                    </a:cubicBezTo>
                    <a:cubicBezTo>
                      <a:pt x="0" y="156722"/>
                      <a:pt x="85299" y="116783"/>
                      <a:pt x="165386" y="117840"/>
                    </a:cubicBezTo>
                    <a:cubicBezTo>
                      <a:pt x="174051" y="96526"/>
                      <a:pt x="192720" y="76919"/>
                      <a:pt x="220836" y="62367"/>
                    </a:cubicBezTo>
                    <a:cubicBezTo>
                      <a:pt x="280473" y="31508"/>
                      <a:pt x="372212" y="36839"/>
                      <a:pt x="421518" y="63554"/>
                    </a:cubicBezTo>
                    <a:cubicBezTo>
                      <a:pt x="455959" y="24560"/>
                      <a:pt x="510817" y="0"/>
                      <a:pt x="581598" y="0"/>
                    </a:cubicBezTo>
                    <a:close/>
                  </a:path>
                </a:pathLst>
              </a:custGeom>
              <a:solidFill>
                <a:srgbClr val="FFFFFF"/>
              </a:solidFill>
            </p:spPr>
            <p:txBody>
              <a:bodyPr/>
              <a:lstStyle/>
              <a:p>
                <a:endParaRPr lang="en-GB"/>
              </a:p>
            </p:txBody>
          </p:sp>
          <p:sp>
            <p:nvSpPr>
              <p:cNvPr id="51" name="TextBox 51"/>
              <p:cNvSpPr txBox="1"/>
              <p:nvPr/>
            </p:nvSpPr>
            <p:spPr>
              <a:xfrm>
                <a:off x="200100" y="40170"/>
                <a:ext cx="691255" cy="351181"/>
              </a:xfrm>
              <a:prstGeom prst="rect">
                <a:avLst/>
              </a:prstGeom>
            </p:spPr>
            <p:txBody>
              <a:bodyPr lIns="50800" tIns="50800" rIns="50800" bIns="50800" rtlCol="0" anchor="ctr"/>
              <a:lstStyle/>
              <a:p>
                <a:pPr algn="ctr">
                  <a:lnSpc>
                    <a:spcPts val="2659"/>
                  </a:lnSpc>
                </a:pPr>
                <a:endParaRPr/>
              </a:p>
            </p:txBody>
          </p:sp>
        </p:grpSp>
        <p:sp>
          <p:nvSpPr>
            <p:cNvPr id="52" name="TextBox 52"/>
            <p:cNvSpPr txBox="1"/>
            <p:nvPr/>
          </p:nvSpPr>
          <p:spPr>
            <a:xfrm>
              <a:off x="469580" y="1108487"/>
              <a:ext cx="5266375"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FRIENDSHIPS</a:t>
              </a:r>
            </a:p>
          </p:txBody>
        </p:sp>
      </p:grpSp>
      <p:grpSp>
        <p:nvGrpSpPr>
          <p:cNvPr id="53" name="Group 53"/>
          <p:cNvGrpSpPr/>
          <p:nvPr/>
        </p:nvGrpSpPr>
        <p:grpSpPr>
          <a:xfrm>
            <a:off x="9206275" y="1709072"/>
            <a:ext cx="4562729" cy="2487223"/>
            <a:chOff x="0" y="0"/>
            <a:chExt cx="6083639" cy="3316298"/>
          </a:xfrm>
        </p:grpSpPr>
        <p:grpSp>
          <p:nvGrpSpPr>
            <p:cNvPr id="54" name="Group 54"/>
            <p:cNvGrpSpPr/>
            <p:nvPr/>
          </p:nvGrpSpPr>
          <p:grpSpPr>
            <a:xfrm rot="-241624">
              <a:off x="94890" y="203365"/>
              <a:ext cx="5893858" cy="2909568"/>
              <a:chOff x="0" y="0"/>
              <a:chExt cx="1073264" cy="529829"/>
            </a:xfrm>
          </p:grpSpPr>
          <p:sp>
            <p:nvSpPr>
              <p:cNvPr id="55" name="Freeform 55"/>
              <p:cNvSpPr/>
              <p:nvPr/>
            </p:nvSpPr>
            <p:spPr>
              <a:xfrm>
                <a:off x="0" y="0"/>
                <a:ext cx="1071856" cy="529829"/>
              </a:xfrm>
              <a:custGeom>
                <a:avLst/>
                <a:gdLst/>
                <a:ahLst/>
                <a:cxnLst/>
                <a:rect l="l" t="t" r="r" b="b"/>
                <a:pathLst>
                  <a:path w="1071856" h="529829">
                    <a:moveTo>
                      <a:pt x="581598" y="0"/>
                    </a:moveTo>
                    <a:cubicBezTo>
                      <a:pt x="654020" y="0"/>
                      <a:pt x="707201" y="30700"/>
                      <a:pt x="743568" y="66192"/>
                    </a:cubicBezTo>
                    <a:cubicBezTo>
                      <a:pt x="809560" y="55258"/>
                      <a:pt x="864913" y="59036"/>
                      <a:pt x="909373" y="86242"/>
                    </a:cubicBezTo>
                    <a:cubicBezTo>
                      <a:pt x="945760" y="108510"/>
                      <a:pt x="961783" y="140248"/>
                      <a:pt x="957754" y="172436"/>
                    </a:cubicBezTo>
                    <a:cubicBezTo>
                      <a:pt x="1040586" y="201685"/>
                      <a:pt x="1083753" y="256411"/>
                      <a:pt x="1068999" y="308959"/>
                    </a:cubicBezTo>
                    <a:cubicBezTo>
                      <a:pt x="1047486" y="367553"/>
                      <a:pt x="939837" y="405216"/>
                      <a:pt x="842509" y="395753"/>
                    </a:cubicBezTo>
                    <a:cubicBezTo>
                      <a:pt x="814713" y="430557"/>
                      <a:pt x="764668" y="457900"/>
                      <a:pt x="701222" y="468229"/>
                    </a:cubicBezTo>
                    <a:cubicBezTo>
                      <a:pt x="616594" y="482003"/>
                      <a:pt x="531693" y="461718"/>
                      <a:pt x="481221" y="420839"/>
                    </a:cubicBezTo>
                    <a:lnTo>
                      <a:pt x="204717" y="529829"/>
                    </a:lnTo>
                    <a:cubicBezTo>
                      <a:pt x="246882" y="497350"/>
                      <a:pt x="288463" y="468229"/>
                      <a:pt x="300949" y="417793"/>
                    </a:cubicBezTo>
                    <a:cubicBezTo>
                      <a:pt x="266171" y="424388"/>
                      <a:pt x="225849" y="422547"/>
                      <a:pt x="188396" y="410682"/>
                    </a:cubicBezTo>
                    <a:cubicBezTo>
                      <a:pt x="122423" y="389783"/>
                      <a:pt x="93057" y="343819"/>
                      <a:pt x="102704" y="304990"/>
                    </a:cubicBezTo>
                    <a:cubicBezTo>
                      <a:pt x="65142" y="288563"/>
                      <a:pt x="0" y="264858"/>
                      <a:pt x="0" y="208748"/>
                    </a:cubicBezTo>
                    <a:cubicBezTo>
                      <a:pt x="0" y="156722"/>
                      <a:pt x="85299" y="116783"/>
                      <a:pt x="165386" y="117840"/>
                    </a:cubicBezTo>
                    <a:cubicBezTo>
                      <a:pt x="174051" y="96526"/>
                      <a:pt x="192720" y="76919"/>
                      <a:pt x="220836" y="62367"/>
                    </a:cubicBezTo>
                    <a:cubicBezTo>
                      <a:pt x="280473" y="31508"/>
                      <a:pt x="372212" y="36839"/>
                      <a:pt x="421518" y="63554"/>
                    </a:cubicBezTo>
                    <a:cubicBezTo>
                      <a:pt x="455959" y="24560"/>
                      <a:pt x="510817" y="0"/>
                      <a:pt x="581598" y="0"/>
                    </a:cubicBezTo>
                    <a:close/>
                  </a:path>
                </a:pathLst>
              </a:custGeom>
              <a:solidFill>
                <a:srgbClr val="FFFFFF"/>
              </a:solidFill>
            </p:spPr>
            <p:txBody>
              <a:bodyPr/>
              <a:lstStyle/>
              <a:p>
                <a:endParaRPr lang="en-GB"/>
              </a:p>
            </p:txBody>
          </p:sp>
          <p:sp>
            <p:nvSpPr>
              <p:cNvPr id="56" name="TextBox 56"/>
              <p:cNvSpPr txBox="1"/>
              <p:nvPr/>
            </p:nvSpPr>
            <p:spPr>
              <a:xfrm>
                <a:off x="200100" y="40170"/>
                <a:ext cx="691255" cy="351181"/>
              </a:xfrm>
              <a:prstGeom prst="rect">
                <a:avLst/>
              </a:prstGeom>
            </p:spPr>
            <p:txBody>
              <a:bodyPr lIns="50800" tIns="50800" rIns="50800" bIns="50800" rtlCol="0" anchor="ctr"/>
              <a:lstStyle/>
              <a:p>
                <a:pPr algn="ctr">
                  <a:lnSpc>
                    <a:spcPts val="2659"/>
                  </a:lnSpc>
                </a:pPr>
                <a:endParaRPr/>
              </a:p>
            </p:txBody>
          </p:sp>
        </p:grpSp>
        <p:sp>
          <p:nvSpPr>
            <p:cNvPr id="57" name="TextBox 57"/>
            <p:cNvSpPr txBox="1"/>
            <p:nvPr/>
          </p:nvSpPr>
          <p:spPr>
            <a:xfrm>
              <a:off x="469580" y="1108487"/>
              <a:ext cx="5266375"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LONELINESS</a:t>
              </a:r>
            </a:p>
          </p:txBody>
        </p:sp>
      </p:grpSp>
      <p:grpSp>
        <p:nvGrpSpPr>
          <p:cNvPr id="58" name="Group 58"/>
          <p:cNvGrpSpPr/>
          <p:nvPr/>
        </p:nvGrpSpPr>
        <p:grpSpPr>
          <a:xfrm>
            <a:off x="11655118" y="5749680"/>
            <a:ext cx="4119316" cy="2456006"/>
            <a:chOff x="0" y="0"/>
            <a:chExt cx="5492422" cy="3274675"/>
          </a:xfrm>
        </p:grpSpPr>
        <p:grpSp>
          <p:nvGrpSpPr>
            <p:cNvPr id="59" name="Group 59"/>
            <p:cNvGrpSpPr/>
            <p:nvPr/>
          </p:nvGrpSpPr>
          <p:grpSpPr>
            <a:xfrm rot="-241624">
              <a:off x="95622" y="182553"/>
              <a:ext cx="5301178" cy="2909568"/>
              <a:chOff x="0" y="0"/>
              <a:chExt cx="965338" cy="529829"/>
            </a:xfrm>
          </p:grpSpPr>
          <p:sp>
            <p:nvSpPr>
              <p:cNvPr id="60" name="Freeform 60"/>
              <p:cNvSpPr/>
              <p:nvPr/>
            </p:nvSpPr>
            <p:spPr>
              <a:xfrm>
                <a:off x="0" y="0"/>
                <a:ext cx="964387" cy="529829"/>
              </a:xfrm>
              <a:custGeom>
                <a:avLst/>
                <a:gdLst/>
                <a:ahLst/>
                <a:cxnLst/>
                <a:rect l="l" t="t" r="r" b="b"/>
                <a:pathLst>
                  <a:path w="964387" h="529829">
                    <a:moveTo>
                      <a:pt x="523113" y="0"/>
                    </a:moveTo>
                    <a:cubicBezTo>
                      <a:pt x="588252" y="0"/>
                      <a:pt x="636086" y="30700"/>
                      <a:pt x="668796" y="66192"/>
                    </a:cubicBezTo>
                    <a:cubicBezTo>
                      <a:pt x="728151" y="55258"/>
                      <a:pt x="777938" y="59036"/>
                      <a:pt x="817928" y="86242"/>
                    </a:cubicBezTo>
                    <a:cubicBezTo>
                      <a:pt x="850656" y="108510"/>
                      <a:pt x="865067" y="140248"/>
                      <a:pt x="861443" y="172436"/>
                    </a:cubicBezTo>
                    <a:cubicBezTo>
                      <a:pt x="935946" y="201685"/>
                      <a:pt x="975827" y="256411"/>
                      <a:pt x="961501" y="308959"/>
                    </a:cubicBezTo>
                    <a:cubicBezTo>
                      <a:pt x="942152" y="367553"/>
                      <a:pt x="845328" y="405216"/>
                      <a:pt x="757787" y="395753"/>
                    </a:cubicBezTo>
                    <a:cubicBezTo>
                      <a:pt x="732786" y="430557"/>
                      <a:pt x="687774" y="457900"/>
                      <a:pt x="630708" y="468229"/>
                    </a:cubicBezTo>
                    <a:cubicBezTo>
                      <a:pt x="554590" y="482003"/>
                      <a:pt x="478227" y="461718"/>
                      <a:pt x="432830" y="420839"/>
                    </a:cubicBezTo>
                    <a:lnTo>
                      <a:pt x="184131" y="529829"/>
                    </a:lnTo>
                    <a:cubicBezTo>
                      <a:pt x="222056" y="497350"/>
                      <a:pt x="259455" y="468229"/>
                      <a:pt x="270686" y="417793"/>
                    </a:cubicBezTo>
                    <a:cubicBezTo>
                      <a:pt x="239405" y="424388"/>
                      <a:pt x="203138" y="422547"/>
                      <a:pt x="169451" y="410682"/>
                    </a:cubicBezTo>
                    <a:cubicBezTo>
                      <a:pt x="110112" y="389783"/>
                      <a:pt x="83700" y="343819"/>
                      <a:pt x="92376" y="304990"/>
                    </a:cubicBezTo>
                    <a:cubicBezTo>
                      <a:pt x="58591" y="288563"/>
                      <a:pt x="0" y="264858"/>
                      <a:pt x="0" y="208748"/>
                    </a:cubicBezTo>
                    <a:cubicBezTo>
                      <a:pt x="0" y="156722"/>
                      <a:pt x="76721" y="116783"/>
                      <a:pt x="148755" y="117840"/>
                    </a:cubicBezTo>
                    <a:cubicBezTo>
                      <a:pt x="156548" y="96526"/>
                      <a:pt x="173340" y="76919"/>
                      <a:pt x="198629" y="62367"/>
                    </a:cubicBezTo>
                    <a:cubicBezTo>
                      <a:pt x="252269" y="31508"/>
                      <a:pt x="334782" y="36839"/>
                      <a:pt x="379131" y="63554"/>
                    </a:cubicBezTo>
                    <a:cubicBezTo>
                      <a:pt x="410108" y="24560"/>
                      <a:pt x="459450" y="0"/>
                      <a:pt x="523113" y="0"/>
                    </a:cubicBezTo>
                    <a:close/>
                  </a:path>
                </a:pathLst>
              </a:custGeom>
              <a:solidFill>
                <a:srgbClr val="FFFFFF"/>
              </a:solidFill>
            </p:spPr>
            <p:txBody>
              <a:bodyPr/>
              <a:lstStyle/>
              <a:p>
                <a:endParaRPr lang="en-GB"/>
              </a:p>
            </p:txBody>
          </p:sp>
          <p:sp>
            <p:nvSpPr>
              <p:cNvPr id="61" name="TextBox 61"/>
              <p:cNvSpPr txBox="1"/>
              <p:nvPr/>
            </p:nvSpPr>
            <p:spPr>
              <a:xfrm>
                <a:off x="179978" y="40170"/>
                <a:ext cx="621743" cy="351181"/>
              </a:xfrm>
              <a:prstGeom prst="rect">
                <a:avLst/>
              </a:prstGeom>
            </p:spPr>
            <p:txBody>
              <a:bodyPr lIns="50800" tIns="50800" rIns="50800" bIns="50800" rtlCol="0" anchor="ctr"/>
              <a:lstStyle/>
              <a:p>
                <a:pPr algn="ctr">
                  <a:lnSpc>
                    <a:spcPts val="2659"/>
                  </a:lnSpc>
                </a:pPr>
                <a:endParaRPr/>
              </a:p>
            </p:txBody>
          </p:sp>
        </p:grpSp>
        <p:sp>
          <p:nvSpPr>
            <p:cNvPr id="62" name="TextBox 62"/>
            <p:cNvSpPr txBox="1"/>
            <p:nvPr/>
          </p:nvSpPr>
          <p:spPr>
            <a:xfrm>
              <a:off x="469580" y="1066865"/>
              <a:ext cx="4512642" cy="85852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THE FUTURE</a:t>
              </a:r>
            </a:p>
          </p:txBody>
        </p:sp>
      </p:gr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TextBox 6"/>
          <p:cNvSpPr txBox="1"/>
          <p:nvPr/>
        </p:nvSpPr>
        <p:spPr>
          <a:xfrm>
            <a:off x="839170" y="8880475"/>
            <a:ext cx="32756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7" name="TextBox 7"/>
          <p:cNvSpPr txBox="1"/>
          <p:nvPr/>
        </p:nvSpPr>
        <p:spPr>
          <a:xfrm>
            <a:off x="1765090" y="470975"/>
            <a:ext cx="14747326" cy="1193802"/>
          </a:xfrm>
          <a:prstGeom prst="rect">
            <a:avLst/>
          </a:prstGeom>
        </p:spPr>
        <p:txBody>
          <a:bodyPr lIns="0" tIns="0" rIns="0" bIns="0" rtlCol="0" anchor="t">
            <a:spAutoFit/>
          </a:bodyPr>
          <a:lstStyle/>
          <a:p>
            <a:pPr algn="ctr">
              <a:lnSpc>
                <a:spcPts val="9799"/>
              </a:lnSpc>
              <a:spcBef>
                <a:spcPct val="0"/>
              </a:spcBef>
            </a:pPr>
            <a:r>
              <a:rPr lang="en-US" sz="6999">
                <a:solidFill>
                  <a:srgbClr val="1300C1"/>
                </a:solidFill>
                <a:latin typeface="Mind Meridian 1"/>
                <a:ea typeface="Mind Meridian 1"/>
                <a:cs typeface="Mind Meridian 1"/>
                <a:sym typeface="Mind Meridian 1"/>
              </a:rPr>
              <a:t>Looking after your mental health</a:t>
            </a:r>
          </a:p>
        </p:txBody>
      </p:sp>
      <p:grpSp>
        <p:nvGrpSpPr>
          <p:cNvPr id="8" name="Group 8"/>
          <p:cNvGrpSpPr/>
          <p:nvPr/>
        </p:nvGrpSpPr>
        <p:grpSpPr>
          <a:xfrm>
            <a:off x="2668436" y="4478121"/>
            <a:ext cx="2514021" cy="2234017"/>
            <a:chOff x="0" y="0"/>
            <a:chExt cx="3352028" cy="2978689"/>
          </a:xfrm>
        </p:grpSpPr>
        <p:sp>
          <p:nvSpPr>
            <p:cNvPr id="9" name="Freeform 9"/>
            <p:cNvSpPr/>
            <p:nvPr/>
          </p:nvSpPr>
          <p:spPr>
            <a:xfrm>
              <a:off x="712066" y="0"/>
              <a:ext cx="1927896" cy="1898977"/>
            </a:xfrm>
            <a:custGeom>
              <a:avLst/>
              <a:gdLst/>
              <a:ahLst/>
              <a:cxnLst/>
              <a:rect l="l" t="t" r="r" b="b"/>
              <a:pathLst>
                <a:path w="1927896" h="1898977">
                  <a:moveTo>
                    <a:pt x="0" y="0"/>
                  </a:moveTo>
                  <a:lnTo>
                    <a:pt x="1927896" y="0"/>
                  </a:lnTo>
                  <a:lnTo>
                    <a:pt x="1927896" y="1898977"/>
                  </a:lnTo>
                  <a:lnTo>
                    <a:pt x="0" y="189897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TextBox 10"/>
            <p:cNvSpPr txBox="1"/>
            <p:nvPr/>
          </p:nvSpPr>
          <p:spPr>
            <a:xfrm>
              <a:off x="0" y="2302414"/>
              <a:ext cx="3352028" cy="6762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MOVEMENT</a:t>
              </a:r>
            </a:p>
          </p:txBody>
        </p:sp>
      </p:grpSp>
      <p:grpSp>
        <p:nvGrpSpPr>
          <p:cNvPr id="11" name="Group 11"/>
          <p:cNvGrpSpPr/>
          <p:nvPr/>
        </p:nvGrpSpPr>
        <p:grpSpPr>
          <a:xfrm>
            <a:off x="482357" y="4347072"/>
            <a:ext cx="1730173" cy="2365065"/>
            <a:chOff x="0" y="0"/>
            <a:chExt cx="2306897" cy="3153421"/>
          </a:xfrm>
        </p:grpSpPr>
        <p:sp>
          <p:nvSpPr>
            <p:cNvPr id="12" name="Freeform 12"/>
            <p:cNvSpPr/>
            <p:nvPr/>
          </p:nvSpPr>
          <p:spPr>
            <a:xfrm>
              <a:off x="103491" y="0"/>
              <a:ext cx="2099915" cy="2123807"/>
            </a:xfrm>
            <a:custGeom>
              <a:avLst/>
              <a:gdLst/>
              <a:ahLst/>
              <a:cxnLst/>
              <a:rect l="l" t="t" r="r" b="b"/>
              <a:pathLst>
                <a:path w="2099915" h="2123807">
                  <a:moveTo>
                    <a:pt x="0" y="0"/>
                  </a:moveTo>
                  <a:lnTo>
                    <a:pt x="2099915" y="0"/>
                  </a:lnTo>
                  <a:lnTo>
                    <a:pt x="2099915" y="2123807"/>
                  </a:lnTo>
                  <a:lnTo>
                    <a:pt x="0" y="2123807"/>
                  </a:lnTo>
                  <a:lnTo>
                    <a:pt x="0" y="0"/>
                  </a:lnTo>
                  <a:close/>
                </a:path>
              </a:pathLst>
            </a:custGeom>
            <a:blipFill>
              <a:blip r:embed="rId5"/>
              <a:stretch>
                <a:fillRect/>
              </a:stretch>
            </a:blipFill>
          </p:spPr>
          <p:txBody>
            <a:bodyPr/>
            <a:lstStyle/>
            <a:p>
              <a:endParaRPr lang="en-GB"/>
            </a:p>
          </p:txBody>
        </p:sp>
        <p:sp>
          <p:nvSpPr>
            <p:cNvPr id="13" name="TextBox 13"/>
            <p:cNvSpPr txBox="1"/>
            <p:nvPr/>
          </p:nvSpPr>
          <p:spPr>
            <a:xfrm>
              <a:off x="0" y="2477146"/>
              <a:ext cx="2306897" cy="6762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SLEEP</a:t>
              </a:r>
            </a:p>
          </p:txBody>
        </p:sp>
      </p:grpSp>
      <p:grpSp>
        <p:nvGrpSpPr>
          <p:cNvPr id="14" name="Group 14"/>
          <p:cNvGrpSpPr/>
          <p:nvPr/>
        </p:nvGrpSpPr>
        <p:grpSpPr>
          <a:xfrm>
            <a:off x="5470900" y="4345993"/>
            <a:ext cx="2953345" cy="2366145"/>
            <a:chOff x="0" y="0"/>
            <a:chExt cx="3937793" cy="3154860"/>
          </a:xfrm>
        </p:grpSpPr>
        <p:sp>
          <p:nvSpPr>
            <p:cNvPr id="15" name="Freeform 15"/>
            <p:cNvSpPr/>
            <p:nvPr/>
          </p:nvSpPr>
          <p:spPr>
            <a:xfrm>
              <a:off x="1450156" y="0"/>
              <a:ext cx="1037482" cy="2251318"/>
            </a:xfrm>
            <a:custGeom>
              <a:avLst/>
              <a:gdLst/>
              <a:ahLst/>
              <a:cxnLst/>
              <a:rect l="l" t="t" r="r" b="b"/>
              <a:pathLst>
                <a:path w="1037482" h="2251318">
                  <a:moveTo>
                    <a:pt x="0" y="0"/>
                  </a:moveTo>
                  <a:lnTo>
                    <a:pt x="1037482" y="0"/>
                  </a:lnTo>
                  <a:lnTo>
                    <a:pt x="1037482" y="2251318"/>
                  </a:lnTo>
                  <a:lnTo>
                    <a:pt x="0" y="2251318"/>
                  </a:lnTo>
                  <a:lnTo>
                    <a:pt x="0" y="0"/>
                  </a:lnTo>
                  <a:close/>
                </a:path>
              </a:pathLst>
            </a:custGeom>
            <a:blipFill>
              <a:blip r:embed="rId6"/>
              <a:stretch>
                <a:fillRect/>
              </a:stretch>
            </a:blipFill>
          </p:spPr>
          <p:txBody>
            <a:bodyPr/>
            <a:lstStyle/>
            <a:p>
              <a:endParaRPr lang="en-GB"/>
            </a:p>
          </p:txBody>
        </p:sp>
        <p:sp>
          <p:nvSpPr>
            <p:cNvPr id="16" name="TextBox 16"/>
            <p:cNvSpPr txBox="1"/>
            <p:nvPr/>
          </p:nvSpPr>
          <p:spPr>
            <a:xfrm>
              <a:off x="0" y="2478585"/>
              <a:ext cx="3937793" cy="6762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CONNECTION</a:t>
              </a:r>
            </a:p>
          </p:txBody>
        </p:sp>
      </p:grpSp>
      <p:sp>
        <p:nvSpPr>
          <p:cNvPr id="17" name="TextBox 17"/>
          <p:cNvSpPr txBox="1"/>
          <p:nvPr/>
        </p:nvSpPr>
        <p:spPr>
          <a:xfrm>
            <a:off x="2153473" y="2229931"/>
            <a:ext cx="13981054" cy="1384300"/>
          </a:xfrm>
          <a:prstGeom prst="rect">
            <a:avLst/>
          </a:prstGeom>
        </p:spPr>
        <p:txBody>
          <a:bodyPr lIns="0" tIns="0" rIns="0" bIns="0" rtlCol="0" anchor="t">
            <a:spAutoFit/>
          </a:bodyPr>
          <a:lstStyle/>
          <a:p>
            <a:pPr algn="ctr">
              <a:lnSpc>
                <a:spcPts val="5599"/>
              </a:lnSpc>
            </a:pPr>
            <a:r>
              <a:rPr lang="en-US" sz="3999">
                <a:solidFill>
                  <a:srgbClr val="1300C1"/>
                </a:solidFill>
                <a:latin typeface="Mind Meridian 2"/>
                <a:ea typeface="Mind Meridian 2"/>
                <a:cs typeface="Mind Meridian 2"/>
                <a:sym typeface="Mind Meridian 2"/>
              </a:rPr>
              <a:t>There isn’t one magic answer. </a:t>
            </a:r>
          </a:p>
          <a:p>
            <a:pPr algn="ctr">
              <a:lnSpc>
                <a:spcPts val="5599"/>
              </a:lnSpc>
              <a:spcBef>
                <a:spcPct val="0"/>
              </a:spcBef>
            </a:pPr>
            <a:r>
              <a:rPr lang="en-US" sz="3999">
                <a:solidFill>
                  <a:srgbClr val="1300C1"/>
                </a:solidFill>
                <a:latin typeface="Mind Meridian 2"/>
                <a:ea typeface="Mind Meridian 2"/>
                <a:cs typeface="Mind Meridian 2"/>
                <a:sym typeface="Mind Meridian 2"/>
              </a:rPr>
              <a:t>But small things can help.</a:t>
            </a:r>
          </a:p>
        </p:txBody>
      </p:sp>
      <p:grpSp>
        <p:nvGrpSpPr>
          <p:cNvPr id="18" name="Group 18"/>
          <p:cNvGrpSpPr/>
          <p:nvPr/>
        </p:nvGrpSpPr>
        <p:grpSpPr>
          <a:xfrm>
            <a:off x="8881445" y="4255585"/>
            <a:ext cx="3120809" cy="2679088"/>
            <a:chOff x="0" y="0"/>
            <a:chExt cx="4161079" cy="3572118"/>
          </a:xfrm>
        </p:grpSpPr>
        <p:sp>
          <p:nvSpPr>
            <p:cNvPr id="19" name="Freeform 19"/>
            <p:cNvSpPr/>
            <p:nvPr/>
          </p:nvSpPr>
          <p:spPr>
            <a:xfrm>
              <a:off x="796772" y="0"/>
              <a:ext cx="1999175" cy="1999175"/>
            </a:xfrm>
            <a:custGeom>
              <a:avLst/>
              <a:gdLst/>
              <a:ahLst/>
              <a:cxnLst/>
              <a:rect l="l" t="t" r="r" b="b"/>
              <a:pathLst>
                <a:path w="1999175" h="1999175">
                  <a:moveTo>
                    <a:pt x="0" y="0"/>
                  </a:moveTo>
                  <a:lnTo>
                    <a:pt x="1999176" y="0"/>
                  </a:lnTo>
                  <a:lnTo>
                    <a:pt x="1999176" y="1999175"/>
                  </a:lnTo>
                  <a:lnTo>
                    <a:pt x="0" y="1999175"/>
                  </a:lnTo>
                  <a:lnTo>
                    <a:pt x="0" y="0"/>
                  </a:lnTo>
                  <a:close/>
                </a:path>
              </a:pathLst>
            </a:custGeom>
            <a:blipFill>
              <a:blip r:embed="rId7"/>
              <a:stretch>
                <a:fillRect/>
              </a:stretch>
            </a:blipFill>
          </p:spPr>
          <p:txBody>
            <a:bodyPr/>
            <a:lstStyle/>
            <a:p>
              <a:endParaRPr lang="en-GB"/>
            </a:p>
          </p:txBody>
        </p:sp>
        <p:sp>
          <p:nvSpPr>
            <p:cNvPr id="20" name="TextBox 20"/>
            <p:cNvSpPr txBox="1"/>
            <p:nvPr/>
          </p:nvSpPr>
          <p:spPr>
            <a:xfrm>
              <a:off x="0" y="2184643"/>
              <a:ext cx="4161079" cy="13874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TIME AWAY FROM SCREENS</a:t>
              </a:r>
            </a:p>
          </p:txBody>
        </p:sp>
      </p:grpSp>
      <p:grpSp>
        <p:nvGrpSpPr>
          <p:cNvPr id="21" name="Group 21"/>
          <p:cNvGrpSpPr/>
          <p:nvPr/>
        </p:nvGrpSpPr>
        <p:grpSpPr>
          <a:xfrm>
            <a:off x="12671865" y="4345993"/>
            <a:ext cx="2498799" cy="2550754"/>
            <a:chOff x="0" y="0"/>
            <a:chExt cx="3331732" cy="3401005"/>
          </a:xfrm>
        </p:grpSpPr>
        <p:sp>
          <p:nvSpPr>
            <p:cNvPr id="22" name="Freeform 22"/>
            <p:cNvSpPr/>
            <p:nvPr/>
          </p:nvSpPr>
          <p:spPr>
            <a:xfrm>
              <a:off x="728823" y="0"/>
              <a:ext cx="1874086" cy="1874086"/>
            </a:xfrm>
            <a:custGeom>
              <a:avLst/>
              <a:gdLst/>
              <a:ahLst/>
              <a:cxnLst/>
              <a:rect l="l" t="t" r="r" b="b"/>
              <a:pathLst>
                <a:path w="1874086" h="1874086">
                  <a:moveTo>
                    <a:pt x="0" y="0"/>
                  </a:moveTo>
                  <a:lnTo>
                    <a:pt x="1874086" y="0"/>
                  </a:lnTo>
                  <a:lnTo>
                    <a:pt x="1874086" y="1874086"/>
                  </a:lnTo>
                  <a:lnTo>
                    <a:pt x="0" y="1874086"/>
                  </a:lnTo>
                  <a:lnTo>
                    <a:pt x="0" y="0"/>
                  </a:lnTo>
                  <a:close/>
                </a:path>
              </a:pathLst>
            </a:custGeom>
            <a:blipFill>
              <a:blip r:embed="rId8"/>
              <a:stretch>
                <a:fillRect/>
              </a:stretch>
            </a:blipFill>
          </p:spPr>
          <p:txBody>
            <a:bodyPr/>
            <a:lstStyle/>
            <a:p>
              <a:endParaRPr lang="en-GB"/>
            </a:p>
          </p:txBody>
        </p:sp>
        <p:sp>
          <p:nvSpPr>
            <p:cNvPr id="23" name="TextBox 23"/>
            <p:cNvSpPr txBox="1"/>
            <p:nvPr/>
          </p:nvSpPr>
          <p:spPr>
            <a:xfrm>
              <a:off x="0" y="2013530"/>
              <a:ext cx="3331732" cy="13874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THINGS YOU ENJOY</a:t>
              </a:r>
            </a:p>
          </p:txBody>
        </p:sp>
      </p:grpSp>
      <p:grpSp>
        <p:nvGrpSpPr>
          <p:cNvPr id="24" name="Group 24"/>
          <p:cNvGrpSpPr/>
          <p:nvPr/>
        </p:nvGrpSpPr>
        <p:grpSpPr>
          <a:xfrm>
            <a:off x="15837414" y="4255585"/>
            <a:ext cx="1996406" cy="2288093"/>
            <a:chOff x="0" y="0"/>
            <a:chExt cx="2661875" cy="3050790"/>
          </a:xfrm>
        </p:grpSpPr>
        <p:sp>
          <p:nvSpPr>
            <p:cNvPr id="25" name="Freeform 25"/>
            <p:cNvSpPr/>
            <p:nvPr/>
          </p:nvSpPr>
          <p:spPr>
            <a:xfrm>
              <a:off x="271484" y="0"/>
              <a:ext cx="2390390" cy="2390390"/>
            </a:xfrm>
            <a:custGeom>
              <a:avLst/>
              <a:gdLst/>
              <a:ahLst/>
              <a:cxnLst/>
              <a:rect l="l" t="t" r="r" b="b"/>
              <a:pathLst>
                <a:path w="2390390" h="2390390">
                  <a:moveTo>
                    <a:pt x="0" y="0"/>
                  </a:moveTo>
                  <a:lnTo>
                    <a:pt x="2390391" y="0"/>
                  </a:lnTo>
                  <a:lnTo>
                    <a:pt x="2390391" y="2390390"/>
                  </a:lnTo>
                  <a:lnTo>
                    <a:pt x="0" y="2390390"/>
                  </a:lnTo>
                  <a:lnTo>
                    <a:pt x="0" y="0"/>
                  </a:lnTo>
                  <a:close/>
                </a:path>
              </a:pathLst>
            </a:custGeom>
            <a:blipFill>
              <a:blip r:embed="rId9"/>
              <a:stretch>
                <a:fillRect/>
              </a:stretch>
            </a:blipFill>
          </p:spPr>
          <p:txBody>
            <a:bodyPr/>
            <a:lstStyle/>
            <a:p>
              <a:endParaRPr lang="en-GB"/>
            </a:p>
          </p:txBody>
        </p:sp>
        <p:sp>
          <p:nvSpPr>
            <p:cNvPr id="26" name="TextBox 26"/>
            <p:cNvSpPr txBox="1"/>
            <p:nvPr/>
          </p:nvSpPr>
          <p:spPr>
            <a:xfrm>
              <a:off x="0" y="2374515"/>
              <a:ext cx="2661875" cy="676275"/>
            </a:xfrm>
            <a:prstGeom prst="rect">
              <a:avLst/>
            </a:prstGeom>
          </p:spPr>
          <p:txBody>
            <a:bodyPr lIns="0" tIns="0" rIns="0" bIns="0" rtlCol="0" anchor="t">
              <a:spAutoFit/>
            </a:bodyPr>
            <a:lstStyle/>
            <a:p>
              <a:pPr algn="ctr">
                <a:lnSpc>
                  <a:spcPts val="4200"/>
                </a:lnSpc>
                <a:spcBef>
                  <a:spcPct val="0"/>
                </a:spcBef>
              </a:pPr>
              <a:r>
                <a:rPr lang="en-US" sz="3000">
                  <a:solidFill>
                    <a:srgbClr val="000000"/>
                  </a:solidFill>
                  <a:latin typeface="Mind Meridian 1"/>
                  <a:ea typeface="Mind Meridian 1"/>
                  <a:cs typeface="Mind Meridian 1"/>
                  <a:sym typeface="Mind Meridian 1"/>
                </a:rPr>
                <a:t>TALKING</a:t>
              </a:r>
            </a:p>
          </p:txBody>
        </p:sp>
      </p:gr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442966" y="3314364"/>
            <a:ext cx="3443553" cy="3443553"/>
          </a:xfrm>
          <a:custGeom>
            <a:avLst/>
            <a:gdLst/>
            <a:ahLst/>
            <a:cxnLst/>
            <a:rect l="l" t="t" r="r" b="b"/>
            <a:pathLst>
              <a:path w="3443553" h="3443553">
                <a:moveTo>
                  <a:pt x="0" y="0"/>
                </a:moveTo>
                <a:lnTo>
                  <a:pt x="3443553" y="0"/>
                </a:lnTo>
                <a:lnTo>
                  <a:pt x="3443553" y="3443553"/>
                </a:lnTo>
                <a:lnTo>
                  <a:pt x="0" y="3443553"/>
                </a:lnTo>
                <a:lnTo>
                  <a:pt x="0" y="0"/>
                </a:lnTo>
                <a:close/>
              </a:path>
            </a:pathLst>
          </a:custGeom>
          <a:blipFill>
            <a:blip r:embed="rId4"/>
            <a:stretch>
              <a:fillRect/>
            </a:stretch>
          </a:blipFill>
        </p:spPr>
        <p:txBody>
          <a:bodyPr/>
          <a:lstStyle/>
          <a:p>
            <a:endParaRPr lang="en-GB"/>
          </a:p>
        </p:txBody>
      </p:sp>
      <p:sp>
        <p:nvSpPr>
          <p:cNvPr id="7" name="Freeform 7"/>
          <p:cNvSpPr/>
          <p:nvPr/>
        </p:nvSpPr>
        <p:spPr>
          <a:xfrm>
            <a:off x="13303879" y="2748921"/>
            <a:ext cx="4227508" cy="4227508"/>
          </a:xfrm>
          <a:custGeom>
            <a:avLst/>
            <a:gdLst/>
            <a:ahLst/>
            <a:cxnLst/>
            <a:rect l="l" t="t" r="r" b="b"/>
            <a:pathLst>
              <a:path w="4227508" h="4227508">
                <a:moveTo>
                  <a:pt x="0" y="0"/>
                </a:moveTo>
                <a:lnTo>
                  <a:pt x="4227508" y="0"/>
                </a:lnTo>
                <a:lnTo>
                  <a:pt x="4227508" y="4227508"/>
                </a:lnTo>
                <a:lnTo>
                  <a:pt x="0" y="4227508"/>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4620461" y="3025387"/>
            <a:ext cx="9255576" cy="3446780"/>
          </a:xfrm>
          <a:prstGeom prst="rect">
            <a:avLst/>
          </a:prstGeom>
        </p:spPr>
        <p:txBody>
          <a:bodyPr lIns="0" tIns="0" rIns="0" bIns="0" rtlCol="0" anchor="t">
            <a:spAutoFit/>
          </a:bodyPr>
          <a:lstStyle/>
          <a:p>
            <a:pPr algn="l">
              <a:lnSpc>
                <a:spcPts val="5319"/>
              </a:lnSpc>
            </a:pPr>
            <a:r>
              <a:rPr lang="en-US" sz="3799">
                <a:solidFill>
                  <a:srgbClr val="1300C1"/>
                </a:solidFill>
                <a:latin typeface="Mind Meridian 1"/>
                <a:ea typeface="Mind Meridian 1"/>
                <a:cs typeface="Mind Meridian 1"/>
                <a:sym typeface="Mind Meridian 1"/>
              </a:rPr>
              <a:t>If something is: </a:t>
            </a:r>
          </a:p>
          <a:p>
            <a:pPr algn="l">
              <a:lnSpc>
                <a:spcPts val="839"/>
              </a:lnSpc>
            </a:pPr>
            <a:endParaRPr lang="en-US" sz="3799">
              <a:solidFill>
                <a:srgbClr val="1300C1"/>
              </a:solidFill>
              <a:latin typeface="Mind Meridian 1"/>
              <a:ea typeface="Mind Meridian 1"/>
              <a:cs typeface="Mind Meridian 1"/>
              <a:sym typeface="Mind Meridian 1"/>
            </a:endParaRPr>
          </a:p>
          <a:p>
            <a:pPr algn="l">
              <a:lnSpc>
                <a:spcPts val="5319"/>
              </a:lnSpc>
            </a:pPr>
            <a:r>
              <a:rPr lang="en-US" sz="3799">
                <a:solidFill>
                  <a:srgbClr val="1300C1"/>
                </a:solidFill>
                <a:latin typeface="Mind Meridian 1"/>
                <a:ea typeface="Mind Meridian 1"/>
                <a:cs typeface="Mind Meridian 1"/>
                <a:sym typeface="Mind Meridian 1"/>
              </a:rPr>
              <a:t>💙 Affecting your everyday life</a:t>
            </a:r>
          </a:p>
          <a:p>
            <a:pPr algn="l">
              <a:lnSpc>
                <a:spcPts val="5319"/>
              </a:lnSpc>
            </a:pPr>
            <a:r>
              <a:rPr lang="en-US" sz="3799">
                <a:solidFill>
                  <a:srgbClr val="1300C1"/>
                </a:solidFill>
                <a:latin typeface="Mind Meridian 1"/>
                <a:ea typeface="Mind Meridian 1"/>
                <a:cs typeface="Mind Meridian 1"/>
                <a:sym typeface="Mind Meridian 1"/>
              </a:rPr>
              <a:t>💙 Not getting better</a:t>
            </a:r>
          </a:p>
          <a:p>
            <a:pPr algn="l">
              <a:lnSpc>
                <a:spcPts val="5319"/>
              </a:lnSpc>
            </a:pPr>
            <a:r>
              <a:rPr lang="en-US" sz="3799">
                <a:solidFill>
                  <a:srgbClr val="1300C1"/>
                </a:solidFill>
                <a:latin typeface="Mind Meridian 1"/>
                <a:ea typeface="Mind Meridian 1"/>
                <a:cs typeface="Mind Meridian 1"/>
                <a:sym typeface="Mind Meridian 1"/>
              </a:rPr>
              <a:t>💙 Making it hard to cope</a:t>
            </a:r>
          </a:p>
          <a:p>
            <a:pPr algn="just">
              <a:lnSpc>
                <a:spcPts val="5319"/>
              </a:lnSpc>
              <a:spcBef>
                <a:spcPct val="0"/>
              </a:spcBef>
            </a:pPr>
            <a:r>
              <a:rPr lang="en-US" sz="3799">
                <a:solidFill>
                  <a:srgbClr val="1300C1"/>
                </a:solidFill>
                <a:latin typeface="Mind Meridian 1"/>
                <a:ea typeface="Mind Meridian 1"/>
                <a:cs typeface="Mind Meridian 1"/>
                <a:sym typeface="Mind Meridian 1"/>
              </a:rPr>
              <a:t>💙 Or you feel ‘something isn’t right’</a:t>
            </a:r>
          </a:p>
        </p:txBody>
      </p:sp>
      <p:sp>
        <p:nvSpPr>
          <p:cNvPr id="9" name="TextBox 9"/>
          <p:cNvSpPr txBox="1"/>
          <p:nvPr/>
        </p:nvSpPr>
        <p:spPr>
          <a:xfrm>
            <a:off x="839170" y="8880475"/>
            <a:ext cx="3428029"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0" name="TextBox 10"/>
          <p:cNvSpPr txBox="1"/>
          <p:nvPr/>
        </p:nvSpPr>
        <p:spPr>
          <a:xfrm>
            <a:off x="1484213" y="405667"/>
            <a:ext cx="15528072"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When should I talk to someone</a:t>
            </a:r>
            <a:r>
              <a:rPr lang="en-US" sz="7499" dirty="0">
                <a:solidFill>
                  <a:srgbClr val="FF0071"/>
                </a:solidFill>
                <a:latin typeface="Mind Meridian 1"/>
                <a:ea typeface="Mind Meridian 1"/>
                <a:cs typeface="Mind Meridian 1"/>
                <a:sym typeface="Mind Meridian 1"/>
              </a:rPr>
              <a:t>?</a:t>
            </a:r>
          </a:p>
        </p:txBody>
      </p:sp>
      <p:sp>
        <p:nvSpPr>
          <p:cNvPr id="11" name="TextBox 11"/>
          <p:cNvSpPr txBox="1"/>
          <p:nvPr/>
        </p:nvSpPr>
        <p:spPr>
          <a:xfrm>
            <a:off x="3241631" y="2014531"/>
            <a:ext cx="11804739" cy="662940"/>
          </a:xfrm>
          <a:prstGeom prst="rect">
            <a:avLst/>
          </a:prstGeom>
        </p:spPr>
        <p:txBody>
          <a:bodyPr lIns="0" tIns="0" rIns="0" bIns="0" rtlCol="0" anchor="t">
            <a:spAutoFit/>
          </a:bodyPr>
          <a:lstStyle/>
          <a:p>
            <a:pPr algn="ctr">
              <a:lnSpc>
                <a:spcPts val="5459"/>
              </a:lnSpc>
              <a:spcBef>
                <a:spcPct val="0"/>
              </a:spcBef>
            </a:pPr>
            <a:r>
              <a:rPr lang="en-US" sz="3899">
                <a:solidFill>
                  <a:srgbClr val="000000"/>
                </a:solidFill>
                <a:latin typeface="Mind Meridian 2"/>
                <a:ea typeface="Mind Meridian 2"/>
                <a:cs typeface="Mind Meridian 2"/>
                <a:sym typeface="Mind Meridian 2"/>
              </a:rPr>
              <a:t>You don’t need to wait until things are unbearable.</a:t>
            </a:r>
          </a:p>
        </p:txBody>
      </p:sp>
      <p:sp>
        <p:nvSpPr>
          <p:cNvPr id="12" name="TextBox 12"/>
          <p:cNvSpPr txBox="1"/>
          <p:nvPr/>
        </p:nvSpPr>
        <p:spPr>
          <a:xfrm>
            <a:off x="4578191" y="6691242"/>
            <a:ext cx="9297846" cy="1305357"/>
          </a:xfrm>
          <a:prstGeom prst="rect">
            <a:avLst/>
          </a:prstGeom>
        </p:spPr>
        <p:txBody>
          <a:bodyPr wrap="square" lIns="0" tIns="0" rIns="0" bIns="0" rtlCol="0" anchor="t">
            <a:spAutoFit/>
          </a:bodyPr>
          <a:lstStyle/>
          <a:p>
            <a:pPr algn="ctr">
              <a:lnSpc>
                <a:spcPts val="5179"/>
              </a:lnSpc>
              <a:spcBef>
                <a:spcPct val="0"/>
              </a:spcBef>
            </a:pPr>
            <a:r>
              <a:rPr lang="en-US" sz="3699" dirty="0">
                <a:solidFill>
                  <a:srgbClr val="000000"/>
                </a:solidFill>
                <a:latin typeface="Mind Meridian 2"/>
                <a:ea typeface="Mind Meridian 2"/>
                <a:cs typeface="Mind Meridian 2"/>
                <a:sym typeface="Mind Meridian 2"/>
              </a:rPr>
              <a:t> Talk to someone.</a:t>
            </a:r>
          </a:p>
          <a:p>
            <a:pPr algn="ctr">
              <a:lnSpc>
                <a:spcPts val="5179"/>
              </a:lnSpc>
              <a:spcBef>
                <a:spcPct val="0"/>
              </a:spcBef>
            </a:pPr>
            <a:r>
              <a:rPr lang="en-US" sz="3699" dirty="0">
                <a:solidFill>
                  <a:srgbClr val="000000"/>
                </a:solidFill>
                <a:latin typeface="Mind Meridian 2"/>
                <a:ea typeface="Mind Meridian 2"/>
                <a:cs typeface="Mind Meridian 2"/>
                <a:sym typeface="Mind Meridian 2"/>
              </a:rPr>
              <a:t>You don’t have to handle everything alone.</a:t>
            </a:r>
          </a:p>
        </p:txBody>
      </p:sp>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grpSp>
        <p:nvGrpSpPr>
          <p:cNvPr id="6" name="Group 6"/>
          <p:cNvGrpSpPr/>
          <p:nvPr/>
        </p:nvGrpSpPr>
        <p:grpSpPr>
          <a:xfrm>
            <a:off x="13291413" y="2676525"/>
            <a:ext cx="4545267" cy="3977109"/>
            <a:chOff x="0" y="0"/>
            <a:chExt cx="812800" cy="711200"/>
          </a:xfrm>
        </p:grpSpPr>
        <p:sp>
          <p:nvSpPr>
            <p:cNvPr id="7" name="Freeform 7"/>
            <p:cNvSpPr/>
            <p:nvPr/>
          </p:nvSpPr>
          <p:spPr>
            <a:xfrm>
              <a:off x="0" y="0"/>
              <a:ext cx="812800" cy="711200"/>
            </a:xfrm>
            <a:custGeom>
              <a:avLst/>
              <a:gdLst/>
              <a:ahLst/>
              <a:cxnLst/>
              <a:rect l="l" t="t" r="r" b="b"/>
              <a:pathLst>
                <a:path w="812800" h="711200">
                  <a:moveTo>
                    <a:pt x="32223" y="113558"/>
                  </a:moveTo>
                  <a:cubicBezTo>
                    <a:pt x="-33680" y="222131"/>
                    <a:pt x="12749" y="327809"/>
                    <a:pt x="71096" y="383897"/>
                  </a:cubicBezTo>
                  <a:lnTo>
                    <a:pt x="412247" y="711200"/>
                  </a:lnTo>
                  <a:lnTo>
                    <a:pt x="746197" y="385067"/>
                  </a:lnTo>
                  <a:cubicBezTo>
                    <a:pt x="800465" y="324730"/>
                    <a:pt x="821266" y="260730"/>
                    <a:pt x="809713" y="189465"/>
                  </a:cubicBezTo>
                  <a:cubicBezTo>
                    <a:pt x="793755" y="90882"/>
                    <a:pt x="712517" y="14398"/>
                    <a:pt x="612162" y="3476"/>
                  </a:cubicBezTo>
                  <a:cubicBezTo>
                    <a:pt x="550612" y="-3151"/>
                    <a:pt x="491155" y="14267"/>
                    <a:pt x="444750" y="52829"/>
                  </a:cubicBezTo>
                  <a:cubicBezTo>
                    <a:pt x="432260" y="63204"/>
                    <a:pt x="421096" y="74804"/>
                    <a:pt x="411367" y="87411"/>
                  </a:cubicBezTo>
                  <a:cubicBezTo>
                    <a:pt x="399823" y="73056"/>
                    <a:pt x="386287" y="59925"/>
                    <a:pt x="370977" y="48288"/>
                  </a:cubicBezTo>
                  <a:cubicBezTo>
                    <a:pt x="317614" y="7733"/>
                    <a:pt x="249687" y="-8369"/>
                    <a:pt x="184440" y="4154"/>
                  </a:cubicBezTo>
                  <a:cubicBezTo>
                    <a:pt x="122643" y="16092"/>
                    <a:pt x="67173" y="55954"/>
                    <a:pt x="32223" y="113558"/>
                  </a:cubicBezTo>
                  <a:close/>
                </a:path>
              </a:pathLst>
            </a:custGeom>
            <a:blipFill>
              <a:blip r:embed="rId4"/>
              <a:stretch>
                <a:fillRect l="-15592" r="-15592"/>
              </a:stretch>
            </a:blipFill>
          </p:spPr>
          <p:txBody>
            <a:bodyPr/>
            <a:lstStyle/>
            <a:p>
              <a:endParaRPr lang="en-GB"/>
            </a:p>
          </p:txBody>
        </p:sp>
      </p:grpSp>
      <p:grpSp>
        <p:nvGrpSpPr>
          <p:cNvPr id="8" name="Group 8"/>
          <p:cNvGrpSpPr/>
          <p:nvPr/>
        </p:nvGrpSpPr>
        <p:grpSpPr>
          <a:xfrm>
            <a:off x="51521" y="3173766"/>
            <a:ext cx="4276996" cy="427699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7374" r="-32625"/>
              </a:stretch>
            </a:blipFill>
          </p:spPr>
          <p:txBody>
            <a:bodyPr/>
            <a:lstStyle/>
            <a:p>
              <a:endParaRPr lang="en-GB"/>
            </a:p>
          </p:txBody>
        </p:sp>
      </p:grpSp>
      <p:sp>
        <p:nvSpPr>
          <p:cNvPr id="10" name="TextBox 10"/>
          <p:cNvSpPr txBox="1"/>
          <p:nvPr/>
        </p:nvSpPr>
        <p:spPr>
          <a:xfrm>
            <a:off x="4603663" y="3515631"/>
            <a:ext cx="9080674" cy="4091940"/>
          </a:xfrm>
          <a:prstGeom prst="rect">
            <a:avLst/>
          </a:prstGeom>
        </p:spPr>
        <p:txBody>
          <a:bodyPr lIns="0" tIns="0" rIns="0" bIns="0" rtlCol="0" anchor="t">
            <a:spAutoFit/>
          </a:bodyPr>
          <a:lstStyle/>
          <a:p>
            <a:pPr algn="l">
              <a:lnSpc>
                <a:spcPts val="5459"/>
              </a:lnSpc>
            </a:pPr>
            <a:r>
              <a:rPr lang="en-US" sz="3899">
                <a:solidFill>
                  <a:srgbClr val="000000"/>
                </a:solidFill>
                <a:latin typeface="Mind Meridian 2"/>
                <a:ea typeface="Mind Meridian 2"/>
                <a:cs typeface="Mind Meridian 2"/>
                <a:sym typeface="Mind Meridian 2"/>
              </a:rPr>
              <a:t>❤️ Listen</a:t>
            </a:r>
          </a:p>
          <a:p>
            <a:pPr algn="l">
              <a:lnSpc>
                <a:spcPts val="5459"/>
              </a:lnSpc>
            </a:pPr>
            <a:r>
              <a:rPr lang="en-US" sz="3899">
                <a:solidFill>
                  <a:srgbClr val="000000"/>
                </a:solidFill>
                <a:latin typeface="Mind Meridian 2"/>
                <a:ea typeface="Mind Meridian 2"/>
                <a:cs typeface="Mind Meridian 2"/>
                <a:sym typeface="Mind Meridian 2"/>
              </a:rPr>
              <a:t>💛 Take them seriously </a:t>
            </a:r>
          </a:p>
          <a:p>
            <a:pPr algn="l">
              <a:lnSpc>
                <a:spcPts val="5459"/>
              </a:lnSpc>
            </a:pPr>
            <a:r>
              <a:rPr lang="en-US" sz="3899">
                <a:solidFill>
                  <a:srgbClr val="000000"/>
                </a:solidFill>
                <a:latin typeface="Mind Meridian 2"/>
                <a:ea typeface="Mind Meridian 2"/>
                <a:cs typeface="Mind Meridian 2"/>
                <a:sym typeface="Mind Meridian 2"/>
              </a:rPr>
              <a:t>🩷 Encourage them to talk to someone</a:t>
            </a:r>
          </a:p>
          <a:p>
            <a:pPr algn="l">
              <a:lnSpc>
                <a:spcPts val="5459"/>
              </a:lnSpc>
            </a:pPr>
            <a:r>
              <a:rPr lang="en-US" sz="3899">
                <a:solidFill>
                  <a:srgbClr val="000000"/>
                </a:solidFill>
                <a:latin typeface="Mind Meridian 2"/>
                <a:ea typeface="Mind Meridian 2"/>
                <a:cs typeface="Mind Meridian 2"/>
                <a:sym typeface="Mind Meridian 2"/>
              </a:rPr>
              <a:t>💚 Encourage them to get support</a:t>
            </a:r>
          </a:p>
          <a:p>
            <a:pPr algn="l">
              <a:lnSpc>
                <a:spcPts val="5459"/>
              </a:lnSpc>
            </a:pPr>
            <a:r>
              <a:rPr lang="en-US" sz="3899">
                <a:solidFill>
                  <a:srgbClr val="000000"/>
                </a:solidFill>
                <a:latin typeface="Mind Meridian 2"/>
                <a:ea typeface="Mind Meridian 2"/>
                <a:cs typeface="Mind Meridian 2"/>
                <a:sym typeface="Mind Meridian 2"/>
              </a:rPr>
              <a:t>🩵 Tell a trusted adult if you’re worried</a:t>
            </a:r>
          </a:p>
          <a:p>
            <a:pPr algn="l">
              <a:lnSpc>
                <a:spcPts val="5459"/>
              </a:lnSpc>
              <a:spcBef>
                <a:spcPct val="0"/>
              </a:spcBef>
            </a:pPr>
            <a:r>
              <a:rPr lang="en-US" sz="3899">
                <a:solidFill>
                  <a:srgbClr val="000000"/>
                </a:solidFill>
                <a:latin typeface="Mind Meridian 2"/>
                <a:ea typeface="Mind Meridian 2"/>
                <a:cs typeface="Mind Meridian 2"/>
                <a:sym typeface="Mind Meridian 2"/>
              </a:rPr>
              <a:t>      about them or their safety</a:t>
            </a:r>
          </a:p>
        </p:txBody>
      </p:sp>
      <p:sp>
        <p:nvSpPr>
          <p:cNvPr id="11" name="TextBox 11"/>
          <p:cNvSpPr txBox="1"/>
          <p:nvPr/>
        </p:nvSpPr>
        <p:spPr>
          <a:xfrm>
            <a:off x="839170" y="8880475"/>
            <a:ext cx="3489345"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2" name="TextBox 12"/>
          <p:cNvSpPr txBox="1"/>
          <p:nvPr/>
        </p:nvSpPr>
        <p:spPr>
          <a:xfrm>
            <a:off x="4328516" y="401025"/>
            <a:ext cx="9997083"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What if it’s a friend</a:t>
            </a:r>
            <a:r>
              <a:rPr lang="en-US" sz="7499" dirty="0">
                <a:solidFill>
                  <a:srgbClr val="FF0071"/>
                </a:solidFill>
                <a:latin typeface="Mind Meridian 1"/>
                <a:ea typeface="Mind Meridian 1"/>
                <a:cs typeface="Mind Meridian 1"/>
                <a:sym typeface="Mind Meridian 1"/>
              </a:rPr>
              <a:t>?</a:t>
            </a:r>
          </a:p>
        </p:txBody>
      </p:sp>
      <p:sp>
        <p:nvSpPr>
          <p:cNvPr id="13" name="TextBox 13"/>
          <p:cNvSpPr txBox="1"/>
          <p:nvPr/>
        </p:nvSpPr>
        <p:spPr>
          <a:xfrm>
            <a:off x="2153473" y="1946275"/>
            <a:ext cx="13981054" cy="1384300"/>
          </a:xfrm>
          <a:prstGeom prst="rect">
            <a:avLst/>
          </a:prstGeom>
        </p:spPr>
        <p:txBody>
          <a:bodyPr lIns="0" tIns="0" rIns="0" bIns="0" rtlCol="0" anchor="t">
            <a:spAutoFit/>
          </a:bodyPr>
          <a:lstStyle/>
          <a:p>
            <a:pPr algn="ctr">
              <a:lnSpc>
                <a:spcPts val="5599"/>
              </a:lnSpc>
            </a:pPr>
            <a:r>
              <a:rPr lang="en-US" sz="3999">
                <a:solidFill>
                  <a:srgbClr val="1300C1"/>
                </a:solidFill>
                <a:latin typeface="Mind Meridian 2"/>
                <a:ea typeface="Mind Meridian 2"/>
                <a:cs typeface="Mind Meridian 2"/>
                <a:sym typeface="Mind Meridian 2"/>
              </a:rPr>
              <a:t>You don’t have to solve someone else’s problems. </a:t>
            </a:r>
          </a:p>
          <a:p>
            <a:pPr algn="ctr">
              <a:lnSpc>
                <a:spcPts val="5599"/>
              </a:lnSpc>
              <a:spcBef>
                <a:spcPct val="0"/>
              </a:spcBef>
            </a:pPr>
            <a:r>
              <a:rPr lang="en-US" sz="3999">
                <a:solidFill>
                  <a:srgbClr val="1300C1"/>
                </a:solidFill>
                <a:latin typeface="Mind Meridian 2"/>
                <a:ea typeface="Mind Meridian 2"/>
                <a:cs typeface="Mind Meridian 2"/>
                <a:sym typeface="Mind Meridian 2"/>
              </a:rPr>
              <a:t>You CAN: </a:t>
            </a:r>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14223637" y="4028531"/>
            <a:ext cx="2387992" cy="3683278"/>
          </a:xfrm>
          <a:custGeom>
            <a:avLst/>
            <a:gdLst/>
            <a:ahLst/>
            <a:cxnLst/>
            <a:rect l="l" t="t" r="r" b="b"/>
            <a:pathLst>
              <a:path w="2387992" h="3683278">
                <a:moveTo>
                  <a:pt x="0" y="0"/>
                </a:moveTo>
                <a:lnTo>
                  <a:pt x="2387992" y="0"/>
                </a:lnTo>
                <a:lnTo>
                  <a:pt x="2387992" y="3683278"/>
                </a:lnTo>
                <a:lnTo>
                  <a:pt x="0" y="3683278"/>
                </a:lnTo>
                <a:lnTo>
                  <a:pt x="0" y="0"/>
                </a:lnTo>
                <a:close/>
              </a:path>
            </a:pathLst>
          </a:custGeom>
          <a:blipFill>
            <a:blip r:embed="rId4"/>
            <a:stretch>
              <a:fillRect/>
            </a:stretch>
          </a:blipFill>
        </p:spPr>
        <p:txBody>
          <a:bodyPr/>
          <a:lstStyle/>
          <a:p>
            <a:endParaRPr lang="en-GB"/>
          </a:p>
        </p:txBody>
      </p:sp>
      <p:sp>
        <p:nvSpPr>
          <p:cNvPr id="7" name="Freeform 7"/>
          <p:cNvSpPr/>
          <p:nvPr/>
        </p:nvSpPr>
        <p:spPr>
          <a:xfrm>
            <a:off x="839171" y="3647318"/>
            <a:ext cx="3834170" cy="4064491"/>
          </a:xfrm>
          <a:custGeom>
            <a:avLst/>
            <a:gdLst/>
            <a:ahLst/>
            <a:cxnLst/>
            <a:rect l="l" t="t" r="r" b="b"/>
            <a:pathLst>
              <a:path w="3834170" h="4064491">
                <a:moveTo>
                  <a:pt x="0" y="0"/>
                </a:moveTo>
                <a:lnTo>
                  <a:pt x="3834170" y="0"/>
                </a:lnTo>
                <a:lnTo>
                  <a:pt x="3834170" y="4064491"/>
                </a:lnTo>
                <a:lnTo>
                  <a:pt x="0" y="4064491"/>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4946383" y="3786100"/>
            <a:ext cx="8668278" cy="4193969"/>
          </a:xfrm>
          <a:prstGeom prst="rect">
            <a:avLst/>
          </a:prstGeom>
        </p:spPr>
        <p:txBody>
          <a:bodyPr wrap="square" lIns="0" tIns="0" rIns="0" bIns="0" rtlCol="0" anchor="t">
            <a:spAutoFit/>
          </a:bodyPr>
          <a:lstStyle/>
          <a:p>
            <a:pPr algn="l">
              <a:lnSpc>
                <a:spcPts val="5459"/>
              </a:lnSpc>
              <a:spcBef>
                <a:spcPct val="0"/>
              </a:spcBef>
            </a:pPr>
            <a:r>
              <a:rPr lang="en-US" sz="3899" dirty="0">
                <a:solidFill>
                  <a:srgbClr val="000000"/>
                </a:solidFill>
                <a:latin typeface="Mind Meridian 2"/>
                <a:ea typeface="Mind Meridian 2"/>
                <a:cs typeface="Mind Meridian 2"/>
                <a:sym typeface="Mind Meridian 2"/>
              </a:rPr>
              <a:t>💙 Raise awareness</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Start conversations</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Challenge stigma</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Support better mental health </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in our community</a:t>
            </a:r>
          </a:p>
          <a:p>
            <a:pPr algn="l">
              <a:lnSpc>
                <a:spcPts val="5459"/>
              </a:lnSpc>
              <a:spcBef>
                <a:spcPct val="0"/>
              </a:spcBef>
            </a:pPr>
            <a:r>
              <a:rPr lang="en-US" sz="3899" dirty="0">
                <a:solidFill>
                  <a:srgbClr val="000000"/>
                </a:solidFill>
                <a:latin typeface="Mind Meridian 2"/>
                <a:ea typeface="Mind Meridian 2"/>
                <a:cs typeface="Mind Meridian 2"/>
                <a:sym typeface="Mind Meridian 2"/>
              </a:rPr>
              <a:t>💙 Show that mental health matters</a:t>
            </a:r>
          </a:p>
        </p:txBody>
      </p:sp>
      <p:sp>
        <p:nvSpPr>
          <p:cNvPr id="9" name="TextBox 9"/>
          <p:cNvSpPr txBox="1"/>
          <p:nvPr/>
        </p:nvSpPr>
        <p:spPr>
          <a:xfrm>
            <a:off x="839171" y="8880475"/>
            <a:ext cx="3116818" cy="679450"/>
          </a:xfrm>
          <a:prstGeom prst="rect">
            <a:avLst/>
          </a:prstGeom>
        </p:spPr>
        <p:txBody>
          <a:bodyPr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10" name="TextBox 10"/>
          <p:cNvSpPr txBox="1"/>
          <p:nvPr/>
        </p:nvSpPr>
        <p:spPr>
          <a:xfrm>
            <a:off x="3177957" y="401025"/>
            <a:ext cx="12239676" cy="1290418"/>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Why are we Turning Blue</a:t>
            </a:r>
            <a:r>
              <a:rPr lang="en-US" sz="7499" dirty="0">
                <a:solidFill>
                  <a:srgbClr val="FF0071"/>
                </a:solidFill>
                <a:latin typeface="Mind Meridian 1"/>
                <a:ea typeface="Mind Meridian 1"/>
                <a:cs typeface="Mind Meridian 1"/>
                <a:sym typeface="Mind Meridian 1"/>
              </a:rPr>
              <a:t>?</a:t>
            </a:r>
          </a:p>
        </p:txBody>
      </p:sp>
      <p:sp>
        <p:nvSpPr>
          <p:cNvPr id="11" name="TextBox 11"/>
          <p:cNvSpPr txBox="1"/>
          <p:nvPr/>
        </p:nvSpPr>
        <p:spPr>
          <a:xfrm>
            <a:off x="2153473" y="2150353"/>
            <a:ext cx="13981054" cy="1384300"/>
          </a:xfrm>
          <a:prstGeom prst="rect">
            <a:avLst/>
          </a:prstGeom>
        </p:spPr>
        <p:txBody>
          <a:bodyPr lIns="0" tIns="0" rIns="0" bIns="0" rtlCol="0" anchor="t">
            <a:spAutoFit/>
          </a:bodyPr>
          <a:lstStyle/>
          <a:p>
            <a:pPr algn="ctr">
              <a:lnSpc>
                <a:spcPts val="5599"/>
              </a:lnSpc>
              <a:spcBef>
                <a:spcPct val="0"/>
              </a:spcBef>
            </a:pPr>
            <a:r>
              <a:rPr lang="en-US" sz="3999">
                <a:solidFill>
                  <a:srgbClr val="1300C1"/>
                </a:solidFill>
                <a:latin typeface="Mind Meridian 2"/>
                <a:ea typeface="Mind Meridian 2"/>
                <a:cs typeface="Mind Meridian 2"/>
                <a:sym typeface="Mind Meridian 2"/>
              </a:rPr>
              <a:t>We are joining people across North Lincolnshire to Turn Blue for World Mental Health Day and:</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8205686"/>
            <a:ext cx="18277505" cy="2081314"/>
            <a:chOff x="0" y="0"/>
            <a:chExt cx="4813829" cy="548165"/>
          </a:xfrm>
        </p:grpSpPr>
        <p:sp>
          <p:nvSpPr>
            <p:cNvPr id="3" name="Freeform 3"/>
            <p:cNvSpPr/>
            <p:nvPr/>
          </p:nvSpPr>
          <p:spPr>
            <a:xfrm>
              <a:off x="0" y="0"/>
              <a:ext cx="4813829" cy="548165"/>
            </a:xfrm>
            <a:custGeom>
              <a:avLst/>
              <a:gdLst/>
              <a:ahLst/>
              <a:cxnLst/>
              <a:rect l="l" t="t" r="r" b="b"/>
              <a:pathLst>
                <a:path w="4813829" h="548165">
                  <a:moveTo>
                    <a:pt x="0" y="0"/>
                  </a:moveTo>
                  <a:lnTo>
                    <a:pt x="4813829" y="0"/>
                  </a:lnTo>
                  <a:lnTo>
                    <a:pt x="4813829" y="548165"/>
                  </a:lnTo>
                  <a:lnTo>
                    <a:pt x="0" y="548165"/>
                  </a:lnTo>
                  <a:close/>
                </a:path>
              </a:pathLst>
            </a:custGeom>
            <a:solidFill>
              <a:srgbClr val="1300C1"/>
            </a:solidFill>
          </p:spPr>
          <p:txBody>
            <a:bodyPr/>
            <a:lstStyle/>
            <a:p>
              <a:endParaRPr lang="en-GB"/>
            </a:p>
          </p:txBody>
        </p:sp>
        <p:sp>
          <p:nvSpPr>
            <p:cNvPr id="4" name="TextBox 4"/>
            <p:cNvSpPr txBox="1"/>
            <p:nvPr/>
          </p:nvSpPr>
          <p:spPr>
            <a:xfrm>
              <a:off x="0" y="-38100"/>
              <a:ext cx="4813829" cy="586265"/>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5417633" y="8603466"/>
            <a:ext cx="2419047" cy="1190060"/>
          </a:xfrm>
          <a:custGeom>
            <a:avLst/>
            <a:gdLst/>
            <a:ahLst/>
            <a:cxnLst/>
            <a:rect l="l" t="t" r="r" b="b"/>
            <a:pathLst>
              <a:path w="2419047" h="1190060">
                <a:moveTo>
                  <a:pt x="0" y="0"/>
                </a:moveTo>
                <a:lnTo>
                  <a:pt x="2419047" y="0"/>
                </a:lnTo>
                <a:lnTo>
                  <a:pt x="2419047" y="1190060"/>
                </a:lnTo>
                <a:lnTo>
                  <a:pt x="0" y="1190060"/>
                </a:lnTo>
                <a:lnTo>
                  <a:pt x="0" y="0"/>
                </a:lnTo>
                <a:close/>
              </a:path>
            </a:pathLst>
          </a:custGeom>
          <a:blipFill>
            <a:blip r:embed="rId3"/>
            <a:stretch>
              <a:fillRect/>
            </a:stretch>
          </a:blipFill>
        </p:spPr>
        <p:txBody>
          <a:bodyPr/>
          <a:lstStyle/>
          <a:p>
            <a:endParaRPr lang="en-GB"/>
          </a:p>
        </p:txBody>
      </p:sp>
      <p:sp>
        <p:nvSpPr>
          <p:cNvPr id="6" name="Freeform 6"/>
          <p:cNvSpPr/>
          <p:nvPr/>
        </p:nvSpPr>
        <p:spPr>
          <a:xfrm>
            <a:off x="667727" y="2118665"/>
            <a:ext cx="2084139" cy="4522543"/>
          </a:xfrm>
          <a:custGeom>
            <a:avLst/>
            <a:gdLst/>
            <a:ahLst/>
            <a:cxnLst/>
            <a:rect l="l" t="t" r="r" b="b"/>
            <a:pathLst>
              <a:path w="2084139" h="4522543">
                <a:moveTo>
                  <a:pt x="0" y="0"/>
                </a:moveTo>
                <a:lnTo>
                  <a:pt x="2084139" y="0"/>
                </a:lnTo>
                <a:lnTo>
                  <a:pt x="2084139" y="4522543"/>
                </a:lnTo>
                <a:lnTo>
                  <a:pt x="0" y="4522543"/>
                </a:lnTo>
                <a:lnTo>
                  <a:pt x="0" y="0"/>
                </a:lnTo>
                <a:close/>
              </a:path>
            </a:pathLst>
          </a:custGeom>
          <a:blipFill>
            <a:blip r:embed="rId4"/>
            <a:stretch>
              <a:fillRect/>
            </a:stretch>
          </a:blipFill>
        </p:spPr>
        <p:txBody>
          <a:bodyPr/>
          <a:lstStyle/>
          <a:p>
            <a:endParaRPr lang="en-GB"/>
          </a:p>
        </p:txBody>
      </p:sp>
      <p:sp>
        <p:nvSpPr>
          <p:cNvPr id="7" name="Freeform 7"/>
          <p:cNvSpPr/>
          <p:nvPr/>
        </p:nvSpPr>
        <p:spPr>
          <a:xfrm rot="-883777">
            <a:off x="13517309" y="-4897234"/>
            <a:ext cx="9014660" cy="9645646"/>
          </a:xfrm>
          <a:custGeom>
            <a:avLst/>
            <a:gdLst/>
            <a:ahLst/>
            <a:cxnLst/>
            <a:rect l="l" t="t" r="r" b="b"/>
            <a:pathLst>
              <a:path w="9014660" h="9645646">
                <a:moveTo>
                  <a:pt x="0" y="0"/>
                </a:moveTo>
                <a:lnTo>
                  <a:pt x="9014660" y="0"/>
                </a:lnTo>
                <a:lnTo>
                  <a:pt x="9014660" y="9645647"/>
                </a:lnTo>
                <a:lnTo>
                  <a:pt x="0" y="9645647"/>
                </a:lnTo>
                <a:lnTo>
                  <a:pt x="0" y="0"/>
                </a:lnTo>
                <a:close/>
              </a:path>
            </a:pathLst>
          </a:custGeom>
          <a:blipFill>
            <a:blip r:embed="rId5"/>
            <a:stretch>
              <a:fillRect/>
            </a:stretch>
          </a:blipFill>
        </p:spPr>
        <p:txBody>
          <a:bodyPr/>
          <a:lstStyle/>
          <a:p>
            <a:endParaRPr lang="en-GB"/>
          </a:p>
        </p:txBody>
      </p:sp>
      <p:sp>
        <p:nvSpPr>
          <p:cNvPr id="8" name="TextBox 8"/>
          <p:cNvSpPr txBox="1"/>
          <p:nvPr/>
        </p:nvSpPr>
        <p:spPr>
          <a:xfrm>
            <a:off x="839171" y="8880475"/>
            <a:ext cx="3259814" cy="688202"/>
          </a:xfrm>
          <a:prstGeom prst="rect">
            <a:avLst/>
          </a:prstGeom>
        </p:spPr>
        <p:txBody>
          <a:bodyPr wrap="square" lIns="0" tIns="0" rIns="0" bIns="0" rtlCol="0" anchor="t">
            <a:spAutoFit/>
          </a:bodyPr>
          <a:lstStyle/>
          <a:p>
            <a:pPr algn="ctr">
              <a:lnSpc>
                <a:spcPts val="5599"/>
              </a:lnSpc>
              <a:spcBef>
                <a:spcPct val="0"/>
              </a:spcBef>
            </a:pPr>
            <a:r>
              <a:rPr lang="en-US" sz="3999" dirty="0">
                <a:solidFill>
                  <a:srgbClr val="FFFFFF"/>
                </a:solidFill>
                <a:latin typeface="Mind Meridian 2"/>
                <a:ea typeface="Mind Meridian 2"/>
                <a:cs typeface="Mind Meridian 2"/>
                <a:sym typeface="Mind Meridian 2"/>
              </a:rPr>
              <a:t>#TurnNLBlue</a:t>
            </a:r>
          </a:p>
        </p:txBody>
      </p:sp>
      <p:sp>
        <p:nvSpPr>
          <p:cNvPr id="9" name="TextBox 9"/>
          <p:cNvSpPr txBox="1"/>
          <p:nvPr/>
        </p:nvSpPr>
        <p:spPr>
          <a:xfrm>
            <a:off x="4098985" y="530439"/>
            <a:ext cx="10079534" cy="1266827"/>
          </a:xfrm>
          <a:prstGeom prst="rect">
            <a:avLst/>
          </a:prstGeom>
        </p:spPr>
        <p:txBody>
          <a:bodyPr wrap="square" lIns="0" tIns="0" rIns="0" bIns="0" rtlCol="0" anchor="t">
            <a:spAutoFit/>
          </a:bodyPr>
          <a:lstStyle/>
          <a:p>
            <a:pPr algn="ctr">
              <a:lnSpc>
                <a:spcPts val="10499"/>
              </a:lnSpc>
              <a:spcBef>
                <a:spcPct val="0"/>
              </a:spcBef>
            </a:pPr>
            <a:r>
              <a:rPr lang="en-US" sz="7499" dirty="0">
                <a:solidFill>
                  <a:srgbClr val="1300C1"/>
                </a:solidFill>
                <a:latin typeface="Mind Meridian 1"/>
                <a:ea typeface="Mind Meridian 1"/>
                <a:cs typeface="Mind Meridian 1"/>
                <a:sym typeface="Mind Meridian 1"/>
              </a:rPr>
              <a:t>What can you do</a:t>
            </a:r>
            <a:r>
              <a:rPr lang="en-US" sz="7499" dirty="0">
                <a:solidFill>
                  <a:srgbClr val="FF0071"/>
                </a:solidFill>
                <a:latin typeface="Mind Meridian 1"/>
                <a:ea typeface="Mind Meridian 1"/>
                <a:cs typeface="Mind Meridian 1"/>
                <a:sym typeface="Mind Meridian 1"/>
              </a:rPr>
              <a:t>?</a:t>
            </a:r>
            <a:r>
              <a:rPr lang="en-US" sz="7499" dirty="0">
                <a:solidFill>
                  <a:srgbClr val="1300C1"/>
                </a:solidFill>
                <a:latin typeface="Mind Meridian 1"/>
                <a:ea typeface="Mind Meridian 1"/>
                <a:cs typeface="Mind Meridian 1"/>
                <a:sym typeface="Mind Meridian 1"/>
              </a:rPr>
              <a:t> 💙</a:t>
            </a:r>
          </a:p>
        </p:txBody>
      </p:sp>
      <p:sp>
        <p:nvSpPr>
          <p:cNvPr id="10" name="TextBox 10"/>
          <p:cNvSpPr txBox="1"/>
          <p:nvPr/>
        </p:nvSpPr>
        <p:spPr>
          <a:xfrm>
            <a:off x="3130586" y="3491608"/>
            <a:ext cx="6156269" cy="2463800"/>
          </a:xfrm>
          <a:prstGeom prst="rect">
            <a:avLst/>
          </a:prstGeom>
        </p:spPr>
        <p:txBody>
          <a:bodyPr lIns="0" tIns="0" rIns="0" bIns="0" rtlCol="0" anchor="t">
            <a:spAutoFit/>
          </a:bodyPr>
          <a:lstStyle/>
          <a:p>
            <a:pPr algn="l">
              <a:lnSpc>
                <a:spcPts val="4900"/>
              </a:lnSpc>
              <a:spcBef>
                <a:spcPct val="0"/>
              </a:spcBef>
            </a:pPr>
            <a:r>
              <a:rPr lang="en-US" sz="3500">
                <a:solidFill>
                  <a:srgbClr val="000000"/>
                </a:solidFill>
                <a:latin typeface="Mind Meridian 2"/>
                <a:ea typeface="Mind Meridian 2"/>
                <a:cs typeface="Mind Meridian 2"/>
                <a:sym typeface="Mind Meridian 2"/>
              </a:rPr>
              <a:t>🎯 Start a conversation</a:t>
            </a:r>
          </a:p>
          <a:p>
            <a:pPr algn="l">
              <a:lnSpc>
                <a:spcPts val="4900"/>
              </a:lnSpc>
              <a:spcBef>
                <a:spcPct val="0"/>
              </a:spcBef>
            </a:pPr>
            <a:r>
              <a:rPr lang="en-US" sz="3500">
                <a:solidFill>
                  <a:srgbClr val="000000"/>
                </a:solidFill>
                <a:latin typeface="Mind Meridian 2"/>
                <a:ea typeface="Mind Meridian 2"/>
                <a:cs typeface="Mind Meridian 2"/>
                <a:sym typeface="Mind Meridian 2"/>
              </a:rPr>
              <a:t>🎯 Challenge stigma around</a:t>
            </a:r>
          </a:p>
          <a:p>
            <a:pPr algn="l">
              <a:lnSpc>
                <a:spcPts val="4900"/>
              </a:lnSpc>
              <a:spcBef>
                <a:spcPct val="0"/>
              </a:spcBef>
            </a:pPr>
            <a:r>
              <a:rPr lang="en-US" sz="3500">
                <a:solidFill>
                  <a:srgbClr val="000000"/>
                </a:solidFill>
                <a:latin typeface="Mind Meridian 2"/>
                <a:ea typeface="Mind Meridian 2"/>
                <a:cs typeface="Mind Meridian 2"/>
                <a:sym typeface="Mind Meridian 2"/>
              </a:rPr>
              <a:t>      mental health</a:t>
            </a:r>
          </a:p>
          <a:p>
            <a:pPr algn="l">
              <a:lnSpc>
                <a:spcPts val="4900"/>
              </a:lnSpc>
              <a:spcBef>
                <a:spcPct val="0"/>
              </a:spcBef>
            </a:pPr>
            <a:r>
              <a:rPr lang="en-US" sz="3500">
                <a:solidFill>
                  <a:srgbClr val="000000"/>
                </a:solidFill>
                <a:latin typeface="Mind Meridian 2"/>
                <a:ea typeface="Mind Meridian 2"/>
                <a:cs typeface="Mind Meridian 2"/>
                <a:sym typeface="Mind Meridian 2"/>
              </a:rPr>
              <a:t>🎯 Check in with someone</a:t>
            </a:r>
          </a:p>
        </p:txBody>
      </p:sp>
      <p:sp>
        <p:nvSpPr>
          <p:cNvPr id="11" name="TextBox 11"/>
          <p:cNvSpPr txBox="1"/>
          <p:nvPr/>
        </p:nvSpPr>
        <p:spPr>
          <a:xfrm>
            <a:off x="7235884" y="2042465"/>
            <a:ext cx="4422716" cy="674865"/>
          </a:xfrm>
          <a:prstGeom prst="rect">
            <a:avLst/>
          </a:prstGeom>
        </p:spPr>
        <p:txBody>
          <a:bodyPr wrap="square" lIns="0" tIns="0" rIns="0" bIns="0" rtlCol="0" anchor="t">
            <a:spAutoFit/>
          </a:bodyPr>
          <a:lstStyle/>
          <a:p>
            <a:pPr algn="ctr">
              <a:lnSpc>
                <a:spcPts val="5459"/>
              </a:lnSpc>
              <a:spcBef>
                <a:spcPct val="0"/>
              </a:spcBef>
            </a:pPr>
            <a:r>
              <a:rPr lang="en-US" sz="3899" dirty="0">
                <a:solidFill>
                  <a:srgbClr val="1300C1"/>
                </a:solidFill>
                <a:latin typeface="Mind Meridian 2"/>
                <a:ea typeface="Mind Meridian 2"/>
                <a:cs typeface="Mind Meridian 2"/>
                <a:sym typeface="Mind Meridian 2"/>
              </a:rPr>
              <a:t>YOUR MISSION...</a:t>
            </a:r>
          </a:p>
        </p:txBody>
      </p:sp>
      <p:sp>
        <p:nvSpPr>
          <p:cNvPr id="12" name="TextBox 12"/>
          <p:cNvSpPr txBox="1"/>
          <p:nvPr/>
        </p:nvSpPr>
        <p:spPr>
          <a:xfrm>
            <a:off x="10060718" y="3491608"/>
            <a:ext cx="6161357" cy="2463800"/>
          </a:xfrm>
          <a:prstGeom prst="rect">
            <a:avLst/>
          </a:prstGeom>
        </p:spPr>
        <p:txBody>
          <a:bodyPr lIns="0" tIns="0" rIns="0" bIns="0" rtlCol="0" anchor="t">
            <a:spAutoFit/>
          </a:bodyPr>
          <a:lstStyle/>
          <a:p>
            <a:pPr algn="l">
              <a:lnSpc>
                <a:spcPts val="4900"/>
              </a:lnSpc>
              <a:spcBef>
                <a:spcPct val="0"/>
              </a:spcBef>
            </a:pPr>
            <a:r>
              <a:rPr lang="en-US" sz="3500">
                <a:solidFill>
                  <a:srgbClr val="000000"/>
                </a:solidFill>
                <a:latin typeface="Mind Meridian 2"/>
                <a:ea typeface="Mind Meridian 2"/>
                <a:cs typeface="Mind Meridian 2"/>
                <a:sym typeface="Mind Meridian 2"/>
              </a:rPr>
              <a:t>🎯 Ask for help if you need it</a:t>
            </a:r>
          </a:p>
          <a:p>
            <a:pPr algn="l">
              <a:lnSpc>
                <a:spcPts val="4900"/>
              </a:lnSpc>
              <a:spcBef>
                <a:spcPct val="0"/>
              </a:spcBef>
            </a:pPr>
            <a:r>
              <a:rPr lang="en-US" sz="3500">
                <a:solidFill>
                  <a:srgbClr val="000000"/>
                </a:solidFill>
                <a:latin typeface="Mind Meridian 2"/>
                <a:ea typeface="Mind Meridian 2"/>
                <a:cs typeface="Mind Meridian 2"/>
                <a:sym typeface="Mind Meridian 2"/>
              </a:rPr>
              <a:t>🎯 Be kind to yourself</a:t>
            </a:r>
          </a:p>
          <a:p>
            <a:pPr algn="l">
              <a:lnSpc>
                <a:spcPts val="4900"/>
              </a:lnSpc>
              <a:spcBef>
                <a:spcPct val="0"/>
              </a:spcBef>
            </a:pPr>
            <a:r>
              <a:rPr lang="en-US" sz="3500">
                <a:solidFill>
                  <a:srgbClr val="000000"/>
                </a:solidFill>
                <a:latin typeface="Mind Meridian 2"/>
                <a:ea typeface="Mind Meridian 2"/>
                <a:cs typeface="Mind Meridian 2"/>
                <a:sym typeface="Mind Meridian 2"/>
              </a:rPr>
              <a:t>🎯 Do something that helps</a:t>
            </a:r>
          </a:p>
          <a:p>
            <a:pPr algn="l">
              <a:lnSpc>
                <a:spcPts val="4900"/>
              </a:lnSpc>
              <a:spcBef>
                <a:spcPct val="0"/>
              </a:spcBef>
            </a:pPr>
            <a:r>
              <a:rPr lang="en-US" sz="3500">
                <a:solidFill>
                  <a:srgbClr val="000000"/>
                </a:solidFill>
                <a:latin typeface="Mind Meridian 2"/>
                <a:ea typeface="Mind Meridian 2"/>
                <a:cs typeface="Mind Meridian 2"/>
                <a:sym typeface="Mind Meridian 2"/>
              </a:rPr>
              <a:t>      your wellbeing</a:t>
            </a:r>
          </a:p>
        </p:txBody>
      </p:sp>
      <p:sp>
        <p:nvSpPr>
          <p:cNvPr id="13" name="TextBox 13"/>
          <p:cNvSpPr txBox="1"/>
          <p:nvPr/>
        </p:nvSpPr>
        <p:spPr>
          <a:xfrm>
            <a:off x="3368865" y="6565008"/>
            <a:ext cx="11539776" cy="1348740"/>
          </a:xfrm>
          <a:prstGeom prst="rect">
            <a:avLst/>
          </a:prstGeom>
        </p:spPr>
        <p:txBody>
          <a:bodyPr lIns="0" tIns="0" rIns="0" bIns="0" rtlCol="0" anchor="t">
            <a:spAutoFit/>
          </a:bodyPr>
          <a:lstStyle/>
          <a:p>
            <a:pPr algn="ctr">
              <a:lnSpc>
                <a:spcPts val="5459"/>
              </a:lnSpc>
              <a:spcBef>
                <a:spcPct val="0"/>
              </a:spcBef>
            </a:pPr>
            <a:r>
              <a:rPr lang="en-US" sz="3899">
                <a:solidFill>
                  <a:srgbClr val="1300C1"/>
                </a:solidFill>
                <a:latin typeface="Mind Meridian 1"/>
                <a:ea typeface="Mind Meridian 1"/>
                <a:cs typeface="Mind Meridian 1"/>
                <a:sym typeface="Mind Meridian 1"/>
              </a:rPr>
              <a:t>You never know what someone else is carrying. </a:t>
            </a:r>
          </a:p>
          <a:p>
            <a:pPr algn="ctr">
              <a:lnSpc>
                <a:spcPts val="5459"/>
              </a:lnSpc>
              <a:spcBef>
                <a:spcPct val="0"/>
              </a:spcBef>
            </a:pPr>
            <a:r>
              <a:rPr lang="en-US" sz="3899">
                <a:solidFill>
                  <a:srgbClr val="1300C1"/>
                </a:solidFill>
                <a:latin typeface="Mind Meridian 1"/>
                <a:ea typeface="Mind Meridian 1"/>
                <a:cs typeface="Mind Meridian 1"/>
                <a:sym typeface="Mind Meridian 1"/>
              </a:rPr>
              <a:t>Let’s make it easier to talk.</a:t>
            </a: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300C1"/>
        </a:solidFill>
        <a:effectLst/>
      </p:bgPr>
    </p:bg>
    <p:spTree>
      <p:nvGrpSpPr>
        <p:cNvPr id="1" name="">
          <a:extLst>
            <a:ext uri="{FF2B5EF4-FFF2-40B4-BE49-F238E27FC236}">
              <a16:creationId xmlns:a16="http://schemas.microsoft.com/office/drawing/2014/main" id="{CAB85EDD-1271-E068-ED53-A977403DF38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64A4ADF-1E1F-43DF-6784-E013F1EEFDFC}"/>
              </a:ext>
            </a:extLst>
          </p:cNvPr>
          <p:cNvSpPr/>
          <p:nvPr/>
        </p:nvSpPr>
        <p:spPr>
          <a:xfrm>
            <a:off x="632636" y="-600182"/>
            <a:ext cx="17039730" cy="7977806"/>
          </a:xfrm>
          <a:custGeom>
            <a:avLst/>
            <a:gdLst/>
            <a:ahLst/>
            <a:cxnLst/>
            <a:rect l="l" t="t" r="r" b="b"/>
            <a:pathLst>
              <a:path w="17039730" h="7977806">
                <a:moveTo>
                  <a:pt x="0" y="0"/>
                </a:moveTo>
                <a:lnTo>
                  <a:pt x="17039730" y="0"/>
                </a:lnTo>
                <a:lnTo>
                  <a:pt x="17039730" y="7977806"/>
                </a:lnTo>
                <a:lnTo>
                  <a:pt x="0" y="7977806"/>
                </a:lnTo>
                <a:lnTo>
                  <a:pt x="0" y="0"/>
                </a:lnTo>
                <a:close/>
              </a:path>
            </a:pathLst>
          </a:custGeom>
          <a:blipFill>
            <a:blip r:embed="rId3"/>
            <a:stretch>
              <a:fillRect l="-43100" r="-23304" b="-8996"/>
            </a:stretch>
          </a:blipFill>
        </p:spPr>
        <p:txBody>
          <a:bodyPr/>
          <a:lstStyle/>
          <a:p>
            <a:endParaRPr lang="en-GB"/>
          </a:p>
        </p:txBody>
      </p:sp>
      <p:sp>
        <p:nvSpPr>
          <p:cNvPr id="3" name="Freeform 3">
            <a:extLst>
              <a:ext uri="{FF2B5EF4-FFF2-40B4-BE49-F238E27FC236}">
                <a16:creationId xmlns:a16="http://schemas.microsoft.com/office/drawing/2014/main" id="{8D77CC98-596A-D2FC-1B1A-10E091B98947}"/>
              </a:ext>
            </a:extLst>
          </p:cNvPr>
          <p:cNvSpPr/>
          <p:nvPr/>
        </p:nvSpPr>
        <p:spPr>
          <a:xfrm>
            <a:off x="13540950" y="3404429"/>
            <a:ext cx="2349491" cy="2784581"/>
          </a:xfrm>
          <a:custGeom>
            <a:avLst/>
            <a:gdLst/>
            <a:ahLst/>
            <a:cxnLst/>
            <a:rect l="l" t="t" r="r" b="b"/>
            <a:pathLst>
              <a:path w="2349491" h="2784581">
                <a:moveTo>
                  <a:pt x="0" y="0"/>
                </a:moveTo>
                <a:lnTo>
                  <a:pt x="2349491" y="0"/>
                </a:lnTo>
                <a:lnTo>
                  <a:pt x="2349491" y="2784582"/>
                </a:lnTo>
                <a:lnTo>
                  <a:pt x="0" y="2784582"/>
                </a:lnTo>
                <a:lnTo>
                  <a:pt x="0" y="0"/>
                </a:lnTo>
                <a:close/>
              </a:path>
            </a:pathLst>
          </a:custGeom>
          <a:blipFill>
            <a:blip r:embed="rId4"/>
            <a:stretch>
              <a:fillRect/>
            </a:stretch>
          </a:blipFill>
        </p:spPr>
        <p:txBody>
          <a:bodyPr/>
          <a:lstStyle/>
          <a:p>
            <a:endParaRPr lang="en-GB"/>
          </a:p>
        </p:txBody>
      </p:sp>
      <p:sp>
        <p:nvSpPr>
          <p:cNvPr id="4" name="TextBox 4">
            <a:extLst>
              <a:ext uri="{FF2B5EF4-FFF2-40B4-BE49-F238E27FC236}">
                <a16:creationId xmlns:a16="http://schemas.microsoft.com/office/drawing/2014/main" id="{9A3F4B84-42AB-0815-A61A-F0CEE73A09C0}"/>
              </a:ext>
            </a:extLst>
          </p:cNvPr>
          <p:cNvSpPr txBox="1"/>
          <p:nvPr/>
        </p:nvSpPr>
        <p:spPr>
          <a:xfrm rot="-279758">
            <a:off x="1393955" y="1929798"/>
            <a:ext cx="15130598" cy="1694281"/>
          </a:xfrm>
          <a:prstGeom prst="rect">
            <a:avLst/>
          </a:prstGeom>
        </p:spPr>
        <p:txBody>
          <a:bodyPr lIns="0" tIns="0" rIns="0" bIns="0" rtlCol="0" anchor="t">
            <a:spAutoFit/>
          </a:bodyPr>
          <a:lstStyle/>
          <a:p>
            <a:pPr algn="l">
              <a:lnSpc>
                <a:spcPts val="13919"/>
              </a:lnSpc>
            </a:pPr>
            <a:r>
              <a:rPr lang="en-US" sz="9942">
                <a:solidFill>
                  <a:srgbClr val="1300C1"/>
                </a:solidFill>
                <a:latin typeface="Mind Meridian 1"/>
                <a:ea typeface="Mind Meridian 1"/>
                <a:cs typeface="Mind Meridian 1"/>
                <a:sym typeface="Mind Meridian 1"/>
              </a:rPr>
              <a:t>NORTH LINCOLNSHIRE</a:t>
            </a:r>
          </a:p>
        </p:txBody>
      </p:sp>
      <p:grpSp>
        <p:nvGrpSpPr>
          <p:cNvPr id="5" name="Group 5">
            <a:extLst>
              <a:ext uri="{FF2B5EF4-FFF2-40B4-BE49-F238E27FC236}">
                <a16:creationId xmlns:a16="http://schemas.microsoft.com/office/drawing/2014/main" id="{C7094FE5-3A88-FCAB-B8A9-EB1339EE8F69}"/>
              </a:ext>
            </a:extLst>
          </p:cNvPr>
          <p:cNvGrpSpPr/>
          <p:nvPr/>
        </p:nvGrpSpPr>
        <p:grpSpPr>
          <a:xfrm>
            <a:off x="6762194" y="3747573"/>
            <a:ext cx="4780615" cy="2125849"/>
            <a:chOff x="0" y="0"/>
            <a:chExt cx="6374153" cy="2834465"/>
          </a:xfrm>
        </p:grpSpPr>
        <p:sp>
          <p:nvSpPr>
            <p:cNvPr id="6" name="Freeform 6">
              <a:extLst>
                <a:ext uri="{FF2B5EF4-FFF2-40B4-BE49-F238E27FC236}">
                  <a16:creationId xmlns:a16="http://schemas.microsoft.com/office/drawing/2014/main" id="{F2EFA3D9-AF5A-E259-7C44-B5B698F6F6B1}"/>
                </a:ext>
              </a:extLst>
            </p:cNvPr>
            <p:cNvSpPr/>
            <p:nvPr/>
          </p:nvSpPr>
          <p:spPr>
            <a:xfrm>
              <a:off x="0" y="2145794"/>
              <a:ext cx="5616227" cy="688671"/>
            </a:xfrm>
            <a:custGeom>
              <a:avLst/>
              <a:gdLst/>
              <a:ahLst/>
              <a:cxnLst/>
              <a:rect l="l" t="t" r="r" b="b"/>
              <a:pathLst>
                <a:path w="5616227" h="688671">
                  <a:moveTo>
                    <a:pt x="0" y="0"/>
                  </a:moveTo>
                  <a:lnTo>
                    <a:pt x="5616227" y="0"/>
                  </a:lnTo>
                  <a:lnTo>
                    <a:pt x="5616227" y="688671"/>
                  </a:lnTo>
                  <a:lnTo>
                    <a:pt x="0" y="688671"/>
                  </a:lnTo>
                  <a:lnTo>
                    <a:pt x="0" y="0"/>
                  </a:lnTo>
                  <a:close/>
                </a:path>
              </a:pathLst>
            </a:custGeom>
            <a:blipFill>
              <a:blip r:embed="rId5"/>
              <a:stretch>
                <a:fillRect/>
              </a:stretch>
            </a:blipFill>
          </p:spPr>
          <p:txBody>
            <a:bodyPr/>
            <a:lstStyle/>
            <a:p>
              <a:endParaRPr lang="en-GB"/>
            </a:p>
          </p:txBody>
        </p:sp>
        <p:sp>
          <p:nvSpPr>
            <p:cNvPr id="7" name="TextBox 7">
              <a:extLst>
                <a:ext uri="{FF2B5EF4-FFF2-40B4-BE49-F238E27FC236}">
                  <a16:creationId xmlns:a16="http://schemas.microsoft.com/office/drawing/2014/main" id="{738CC0C7-5665-5546-03E4-AAF4F56EF3E7}"/>
                </a:ext>
              </a:extLst>
            </p:cNvPr>
            <p:cNvSpPr txBox="1"/>
            <p:nvPr/>
          </p:nvSpPr>
          <p:spPr>
            <a:xfrm>
              <a:off x="44300" y="-247650"/>
              <a:ext cx="6329853" cy="2737779"/>
            </a:xfrm>
            <a:prstGeom prst="rect">
              <a:avLst/>
            </a:prstGeom>
          </p:spPr>
          <p:txBody>
            <a:bodyPr lIns="0" tIns="0" rIns="0" bIns="0" rtlCol="0" anchor="t">
              <a:spAutoFit/>
            </a:bodyPr>
            <a:lstStyle/>
            <a:p>
              <a:pPr algn="l">
                <a:lnSpc>
                  <a:spcPts val="17216"/>
                </a:lnSpc>
              </a:pPr>
              <a:r>
                <a:rPr lang="en-US" sz="12297">
                  <a:solidFill>
                    <a:srgbClr val="FF0071"/>
                  </a:solidFill>
                  <a:latin typeface="Mind Meridian 1"/>
                  <a:ea typeface="Mind Meridian 1"/>
                  <a:cs typeface="Mind Meridian 1"/>
                  <a:sym typeface="Mind Meridian 1"/>
                </a:rPr>
                <a:t>BLUE!</a:t>
              </a:r>
            </a:p>
          </p:txBody>
        </p:sp>
      </p:grpSp>
      <p:grpSp>
        <p:nvGrpSpPr>
          <p:cNvPr id="8" name="Group 8">
            <a:extLst>
              <a:ext uri="{FF2B5EF4-FFF2-40B4-BE49-F238E27FC236}">
                <a16:creationId xmlns:a16="http://schemas.microsoft.com/office/drawing/2014/main" id="{9344E921-24D8-8570-8E14-3E4A34347C14}"/>
              </a:ext>
            </a:extLst>
          </p:cNvPr>
          <p:cNvGrpSpPr/>
          <p:nvPr/>
        </p:nvGrpSpPr>
        <p:grpSpPr>
          <a:xfrm>
            <a:off x="5589707" y="6189011"/>
            <a:ext cx="7698717" cy="734493"/>
            <a:chOff x="0" y="0"/>
            <a:chExt cx="10264955" cy="979324"/>
          </a:xfrm>
        </p:grpSpPr>
        <p:sp>
          <p:nvSpPr>
            <p:cNvPr id="9" name="Freeform 9">
              <a:extLst>
                <a:ext uri="{FF2B5EF4-FFF2-40B4-BE49-F238E27FC236}">
                  <a16:creationId xmlns:a16="http://schemas.microsoft.com/office/drawing/2014/main" id="{59C8D1DF-6DE6-1EBA-B198-87887A1497F8}"/>
                </a:ext>
              </a:extLst>
            </p:cNvPr>
            <p:cNvSpPr/>
            <p:nvPr/>
          </p:nvSpPr>
          <p:spPr>
            <a:xfrm rot="-5400000">
              <a:off x="-235038" y="235038"/>
              <a:ext cx="979324" cy="509248"/>
            </a:xfrm>
            <a:custGeom>
              <a:avLst/>
              <a:gdLst/>
              <a:ahLst/>
              <a:cxnLst/>
              <a:rect l="l" t="t" r="r" b="b"/>
              <a:pathLst>
                <a:path w="979324" h="509248">
                  <a:moveTo>
                    <a:pt x="0" y="0"/>
                  </a:moveTo>
                  <a:lnTo>
                    <a:pt x="979324" y="0"/>
                  </a:lnTo>
                  <a:lnTo>
                    <a:pt x="979324" y="509248"/>
                  </a:lnTo>
                  <a:lnTo>
                    <a:pt x="0" y="50924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0" name="Freeform 10">
              <a:extLst>
                <a:ext uri="{FF2B5EF4-FFF2-40B4-BE49-F238E27FC236}">
                  <a16:creationId xmlns:a16="http://schemas.microsoft.com/office/drawing/2014/main" id="{4FB68CB2-5DB6-D900-8D01-399E0217519F}"/>
                </a:ext>
              </a:extLst>
            </p:cNvPr>
            <p:cNvSpPr/>
            <p:nvPr/>
          </p:nvSpPr>
          <p:spPr>
            <a:xfrm rot="-5400000" flipV="1">
              <a:off x="9520669" y="235038"/>
              <a:ext cx="979324" cy="509248"/>
            </a:xfrm>
            <a:custGeom>
              <a:avLst/>
              <a:gdLst/>
              <a:ahLst/>
              <a:cxnLst/>
              <a:rect l="l" t="t" r="r" b="b"/>
              <a:pathLst>
                <a:path w="979324" h="509248">
                  <a:moveTo>
                    <a:pt x="0" y="509248"/>
                  </a:moveTo>
                  <a:lnTo>
                    <a:pt x="979323" y="509248"/>
                  </a:lnTo>
                  <a:lnTo>
                    <a:pt x="979323" y="0"/>
                  </a:lnTo>
                  <a:lnTo>
                    <a:pt x="0" y="0"/>
                  </a:lnTo>
                  <a:lnTo>
                    <a:pt x="0" y="509248"/>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TextBox 11">
              <a:extLst>
                <a:ext uri="{FF2B5EF4-FFF2-40B4-BE49-F238E27FC236}">
                  <a16:creationId xmlns:a16="http://schemas.microsoft.com/office/drawing/2014/main" id="{DEDB8F69-F2E8-BB7F-C7B4-FAA5E5B8CB3B}"/>
                </a:ext>
              </a:extLst>
            </p:cNvPr>
            <p:cNvSpPr txBox="1"/>
            <p:nvPr/>
          </p:nvSpPr>
          <p:spPr>
            <a:xfrm>
              <a:off x="730069" y="79547"/>
              <a:ext cx="9025635" cy="785943"/>
            </a:xfrm>
            <a:prstGeom prst="rect">
              <a:avLst/>
            </a:prstGeom>
          </p:spPr>
          <p:txBody>
            <a:bodyPr wrap="square" lIns="0" tIns="0" rIns="0" bIns="0" rtlCol="0" anchor="t">
              <a:spAutoFit/>
            </a:bodyPr>
            <a:lstStyle/>
            <a:p>
              <a:pPr algn="ctr">
                <a:lnSpc>
                  <a:spcPts val="4782"/>
                </a:lnSpc>
              </a:pPr>
              <a:r>
                <a:rPr lang="en-US" sz="3415" dirty="0">
                  <a:solidFill>
                    <a:srgbClr val="1300C1"/>
                  </a:solidFill>
                  <a:latin typeface="Mind Meridian 1"/>
                  <a:ea typeface="Mind Meridian 1"/>
                  <a:cs typeface="Mind Meridian 1"/>
                  <a:sym typeface="Mind Meridian 1"/>
                </a:rPr>
                <a:t>World Mental Health Day 2026</a:t>
              </a:r>
            </a:p>
          </p:txBody>
        </p:sp>
      </p:grpSp>
      <p:sp>
        <p:nvSpPr>
          <p:cNvPr id="12" name="Freeform 12">
            <a:extLst>
              <a:ext uri="{FF2B5EF4-FFF2-40B4-BE49-F238E27FC236}">
                <a16:creationId xmlns:a16="http://schemas.microsoft.com/office/drawing/2014/main" id="{89A0AF2F-BB1C-B57F-4188-586A685B1315}"/>
              </a:ext>
            </a:extLst>
          </p:cNvPr>
          <p:cNvSpPr/>
          <p:nvPr/>
        </p:nvSpPr>
        <p:spPr>
          <a:xfrm>
            <a:off x="15411594" y="8689214"/>
            <a:ext cx="2313572" cy="1138171"/>
          </a:xfrm>
          <a:custGeom>
            <a:avLst/>
            <a:gdLst/>
            <a:ahLst/>
            <a:cxnLst/>
            <a:rect l="l" t="t" r="r" b="b"/>
            <a:pathLst>
              <a:path w="2313572" h="1138171">
                <a:moveTo>
                  <a:pt x="0" y="0"/>
                </a:moveTo>
                <a:lnTo>
                  <a:pt x="2313572" y="0"/>
                </a:lnTo>
                <a:lnTo>
                  <a:pt x="2313572" y="1138172"/>
                </a:lnTo>
                <a:lnTo>
                  <a:pt x="0" y="1138172"/>
                </a:lnTo>
                <a:lnTo>
                  <a:pt x="0" y="0"/>
                </a:lnTo>
                <a:close/>
              </a:path>
            </a:pathLst>
          </a:custGeom>
          <a:blipFill>
            <a:blip r:embed="rId7"/>
            <a:stretch>
              <a:fillRect/>
            </a:stretch>
          </a:blipFill>
        </p:spPr>
        <p:txBody>
          <a:bodyPr/>
          <a:lstStyle/>
          <a:p>
            <a:endParaRPr lang="en-GB"/>
          </a:p>
        </p:txBody>
      </p:sp>
      <p:sp>
        <p:nvSpPr>
          <p:cNvPr id="13" name="TextBox 13">
            <a:extLst>
              <a:ext uri="{FF2B5EF4-FFF2-40B4-BE49-F238E27FC236}">
                <a16:creationId xmlns:a16="http://schemas.microsoft.com/office/drawing/2014/main" id="{7AB2DDF1-331B-46ED-EB32-73ACF8339E0F}"/>
              </a:ext>
            </a:extLst>
          </p:cNvPr>
          <p:cNvSpPr txBox="1"/>
          <p:nvPr/>
        </p:nvSpPr>
        <p:spPr>
          <a:xfrm>
            <a:off x="1366389" y="828675"/>
            <a:ext cx="3989601" cy="1798620"/>
          </a:xfrm>
          <a:prstGeom prst="rect">
            <a:avLst/>
          </a:prstGeom>
        </p:spPr>
        <p:txBody>
          <a:bodyPr lIns="0" tIns="0" rIns="0" bIns="0" rtlCol="0" anchor="t">
            <a:spAutoFit/>
          </a:bodyPr>
          <a:lstStyle/>
          <a:p>
            <a:pPr algn="l">
              <a:lnSpc>
                <a:spcPts val="14721"/>
              </a:lnSpc>
            </a:pPr>
            <a:r>
              <a:rPr lang="en-US" sz="10515">
                <a:solidFill>
                  <a:srgbClr val="1300C1"/>
                </a:solidFill>
                <a:latin typeface="Mind Meridian 1"/>
                <a:ea typeface="Mind Meridian 1"/>
                <a:cs typeface="Mind Meridian 1"/>
                <a:sym typeface="Mind Meridian 1"/>
              </a:rPr>
              <a:t>TURN</a:t>
            </a:r>
          </a:p>
        </p:txBody>
      </p:sp>
      <p:sp>
        <p:nvSpPr>
          <p:cNvPr id="14" name="TextBox 14">
            <a:extLst>
              <a:ext uri="{FF2B5EF4-FFF2-40B4-BE49-F238E27FC236}">
                <a16:creationId xmlns:a16="http://schemas.microsoft.com/office/drawing/2014/main" id="{844FDBE8-4298-01AE-6A28-BB7C019F2621}"/>
              </a:ext>
            </a:extLst>
          </p:cNvPr>
          <p:cNvSpPr txBox="1"/>
          <p:nvPr/>
        </p:nvSpPr>
        <p:spPr>
          <a:xfrm>
            <a:off x="6641283" y="8652874"/>
            <a:ext cx="4635941" cy="588816"/>
          </a:xfrm>
          <a:prstGeom prst="rect">
            <a:avLst/>
          </a:prstGeom>
        </p:spPr>
        <p:txBody>
          <a:bodyPr wrap="square" lIns="0" tIns="0" rIns="0" bIns="0" rtlCol="0" anchor="t">
            <a:spAutoFit/>
          </a:bodyPr>
          <a:lstStyle/>
          <a:p>
            <a:pPr algn="ctr">
              <a:lnSpc>
                <a:spcPts val="4759"/>
              </a:lnSpc>
            </a:pPr>
            <a:r>
              <a:rPr lang="en-US" sz="3399" dirty="0">
                <a:solidFill>
                  <a:srgbClr val="FFFFFF"/>
                </a:solidFill>
                <a:latin typeface="Mind Meridian 2"/>
                <a:ea typeface="Mind Meridian 2"/>
                <a:cs typeface="Mind Meridian 2"/>
                <a:sym typeface="Mind Meridian 2"/>
              </a:rPr>
              <a:t>Nlmind.org/</a:t>
            </a:r>
            <a:r>
              <a:rPr lang="en-US" sz="3399" dirty="0" err="1">
                <a:solidFill>
                  <a:srgbClr val="FFFFFF"/>
                </a:solidFill>
                <a:latin typeface="Mind Meridian 2"/>
                <a:ea typeface="Mind Meridian 2"/>
                <a:cs typeface="Mind Meridian 2"/>
                <a:sym typeface="Mind Meridian 2"/>
              </a:rPr>
              <a:t>turnnlblue</a:t>
            </a:r>
            <a:endParaRPr lang="en-US" sz="3399" dirty="0">
              <a:solidFill>
                <a:srgbClr val="FFFFFF"/>
              </a:solidFill>
              <a:latin typeface="Mind Meridian 2"/>
              <a:ea typeface="Mind Meridian 2"/>
              <a:cs typeface="Mind Meridian 2"/>
              <a:sym typeface="Mind Meridian 2"/>
            </a:endParaRPr>
          </a:p>
        </p:txBody>
      </p:sp>
      <p:sp>
        <p:nvSpPr>
          <p:cNvPr id="15" name="TextBox 15">
            <a:extLst>
              <a:ext uri="{FF2B5EF4-FFF2-40B4-BE49-F238E27FC236}">
                <a16:creationId xmlns:a16="http://schemas.microsoft.com/office/drawing/2014/main" id="{75276750-AAC1-B1A0-6E6F-8E39962A626B}"/>
              </a:ext>
            </a:extLst>
          </p:cNvPr>
          <p:cNvSpPr txBox="1"/>
          <p:nvPr/>
        </p:nvSpPr>
        <p:spPr>
          <a:xfrm>
            <a:off x="7363329" y="7795820"/>
            <a:ext cx="3009900" cy="638508"/>
          </a:xfrm>
          <a:prstGeom prst="rect">
            <a:avLst/>
          </a:prstGeom>
        </p:spPr>
        <p:txBody>
          <a:bodyPr wrap="square" lIns="0" tIns="0" rIns="0" bIns="0" rtlCol="0" anchor="t">
            <a:spAutoFit/>
          </a:bodyPr>
          <a:lstStyle/>
          <a:p>
            <a:pPr algn="ctr">
              <a:lnSpc>
                <a:spcPts val="5179"/>
              </a:lnSpc>
              <a:spcBef>
                <a:spcPct val="0"/>
              </a:spcBef>
            </a:pPr>
            <a:r>
              <a:rPr lang="en-US" sz="3699" dirty="0">
                <a:solidFill>
                  <a:srgbClr val="FFFFFF"/>
                </a:solidFill>
                <a:latin typeface="Mind Meridian 2"/>
                <a:ea typeface="Mind Meridian 2"/>
                <a:cs typeface="Mind Meridian 2"/>
                <a:sym typeface="Mind Meridian 2"/>
              </a:rPr>
              <a:t>#TurnNLBlue</a:t>
            </a:r>
          </a:p>
        </p:txBody>
      </p:sp>
    </p:spTree>
    <p:extLst>
      <p:ext uri="{BB962C8B-B14F-4D97-AF65-F5344CB8AC3E}">
        <p14:creationId xmlns:p14="http://schemas.microsoft.com/office/powerpoint/2010/main" val="26609934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fb0cd25-d53f-448f-a506-1db223c8c7c9">
      <Terms xmlns="http://schemas.microsoft.com/office/infopath/2007/PartnerControls"/>
    </lcf76f155ced4ddcb4097134ff3c332f>
    <TaxCatchAll xmlns="c7926219-1529-4095-951b-5fb466cb39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3344992EC6A94E9F10A7B34FA85D43" ma:contentTypeVersion="18" ma:contentTypeDescription="Create a new document." ma:contentTypeScope="" ma:versionID="e7f0186bad8543854550e4c78aaab783">
  <xsd:schema xmlns:xsd="http://www.w3.org/2001/XMLSchema" xmlns:xs="http://www.w3.org/2001/XMLSchema" xmlns:p="http://schemas.microsoft.com/office/2006/metadata/properties" xmlns:ns2="1fb0cd25-d53f-448f-a506-1db223c8c7c9" xmlns:ns3="c7926219-1529-4095-951b-5fb466cb39ed" targetNamespace="http://schemas.microsoft.com/office/2006/metadata/properties" ma:root="true" ma:fieldsID="efbf40136aeff064864a3cd8016e2a29" ns2:_="" ns3:_="">
    <xsd:import namespace="1fb0cd25-d53f-448f-a506-1db223c8c7c9"/>
    <xsd:import namespace="c7926219-1529-4095-951b-5fb466cb39e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Loca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b0cd25-d53f-448f-a506-1db223c8c7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c778dc6-3688-40c4-b5fe-6e7d4d345f1c"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26219-1529-4095-951b-5fb466cb39ed"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31cccbe9-3f39-481f-b828-0369e2e17a40}" ma:internalName="TaxCatchAll" ma:showField="CatchAllData" ma:web="c7926219-1529-4095-951b-5fb466cb39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285F89-93EB-4EDF-A503-3DC21C097DCC}">
  <ds:schemaRefs>
    <ds:schemaRef ds:uri="http://schemas.microsoft.com/office/2006/metadata/properties"/>
    <ds:schemaRef ds:uri="http://schemas.microsoft.com/office/infopath/2007/PartnerControls"/>
    <ds:schemaRef ds:uri="1fb0cd25-d53f-448f-a506-1db223c8c7c9"/>
    <ds:schemaRef ds:uri="c7926219-1529-4095-951b-5fb466cb39ed"/>
  </ds:schemaRefs>
</ds:datastoreItem>
</file>

<file path=customXml/itemProps2.xml><?xml version="1.0" encoding="utf-8"?>
<ds:datastoreItem xmlns:ds="http://schemas.openxmlformats.org/officeDocument/2006/customXml" ds:itemID="{385CCB62-3242-417A-8EB2-798DBF08D4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b0cd25-d53f-448f-a506-1db223c8c7c9"/>
    <ds:schemaRef ds:uri="c7926219-1529-4095-951b-5fb466cb39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05D45DE-D004-4D39-B26D-F2E6903589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TotalTime>
  <Words>1818</Words>
  <Application>Microsoft Office PowerPoint</Application>
  <PresentationFormat>Custom</PresentationFormat>
  <Paragraphs>181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Mind Meridian 2</vt:lpstr>
      <vt:lpstr>Calibri</vt:lpstr>
      <vt:lpstr>Mind Meridian 1</vt:lpstr>
      <vt:lpstr>Arial</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 NL BLue Secondary</dc:title>
  <dc:creator>Chloe Jaksics</dc:creator>
  <cp:lastModifiedBy>Chloe Jaksics</cp:lastModifiedBy>
  <cp:revision>2</cp:revision>
  <dcterms:created xsi:type="dcterms:W3CDTF">2006-08-16T00:00:00Z</dcterms:created>
  <dcterms:modified xsi:type="dcterms:W3CDTF">2026-08-20T14:27:01Z</dcterms:modified>
  <dc:identifier>DAHSvmQjSAo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0x010100673344992EC6A94E9F10A7B34FA85D43</vt:lpwstr>
  </property>
  <property fmtid="{D5CDD505-2E9C-101B-9397-08002B2CF9AE}" pid="3" name="MediaServiceImageTags">
    <vt:lpwstr/>
  </property>
</Properties>
</file>