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3"/>
  </p:notesMasterIdLst>
  <p:sldIdLst>
    <p:sldId id="256" r:id="rId5"/>
    <p:sldId id="257" r:id="rId6"/>
    <p:sldId id="258" r:id="rId7"/>
    <p:sldId id="259" r:id="rId8"/>
    <p:sldId id="260" r:id="rId9"/>
    <p:sldId id="261" r:id="rId10"/>
    <p:sldId id="262" r:id="rId11"/>
    <p:sldId id="263" r:id="rId12"/>
  </p:sldIdLst>
  <p:sldSz cx="18288000" cy="10287000"/>
  <p:notesSz cx="6858000" cy="9144000"/>
  <p:embeddedFontLst>
    <p:embeddedFont>
      <p:font typeface="Mind Meridian" panose="020B0503030507020204" pitchFamily="34" charset="0"/>
      <p:regular r:id="rId14"/>
      <p:bold r:id="rId15"/>
    </p:embeddedFont>
    <p:embeddedFont>
      <p:font typeface="Mind Meridian 1" panose="020B0604020202020204" charset="0"/>
      <p:regular r:id="rId16"/>
    </p:embeddedFont>
    <p:embeddedFont>
      <p:font typeface="Mind Meridian 2"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E8D6EE-F568-4816-8D06-B8DEBB828A99}" v="9" dt="2026-09-02T08:31:40.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1307" autoAdjust="0"/>
  </p:normalViewPr>
  <p:slideViewPr>
    <p:cSldViewPr>
      <p:cViewPr varScale="1">
        <p:scale>
          <a:sx n="45" d="100"/>
          <a:sy n="45" d="100"/>
        </p:scale>
        <p:origin x="123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loe Jaksics" userId="f23d67ce-451a-4c25-88ff-84c157cf0122" providerId="ADAL" clId="{FF2841F4-86D7-4FD5-815C-C9670AA0F853}"/>
    <pc:docChg chg="custSel modSld">
      <pc:chgData name="Chloe Jaksics" userId="f23d67ce-451a-4c25-88ff-84c157cf0122" providerId="ADAL" clId="{FF2841F4-86D7-4FD5-815C-C9670AA0F853}" dt="2026-09-02T08:31:40.626" v="434"/>
      <pc:docMkLst>
        <pc:docMk/>
      </pc:docMkLst>
      <pc:sldChg chg="modTransition modNotesTx">
        <pc:chgData name="Chloe Jaksics" userId="f23d67ce-451a-4c25-88ff-84c157cf0122" providerId="ADAL" clId="{FF2841F4-86D7-4FD5-815C-C9670AA0F853}" dt="2026-09-02T08:31:40.626" v="434"/>
        <pc:sldMkLst>
          <pc:docMk/>
          <pc:sldMk cId="0" sldId="256"/>
        </pc:sldMkLst>
      </pc:sldChg>
      <pc:sldChg chg="modTransition">
        <pc:chgData name="Chloe Jaksics" userId="f23d67ce-451a-4c25-88ff-84c157cf0122" providerId="ADAL" clId="{FF2841F4-86D7-4FD5-815C-C9670AA0F853}" dt="2026-09-02T08:30:39.533" v="428"/>
        <pc:sldMkLst>
          <pc:docMk/>
          <pc:sldMk cId="0" sldId="257"/>
        </pc:sldMkLst>
      </pc:sldChg>
      <pc:sldChg chg="modSp mod modTransition">
        <pc:chgData name="Chloe Jaksics" userId="f23d67ce-451a-4c25-88ff-84c157cf0122" providerId="ADAL" clId="{FF2841F4-86D7-4FD5-815C-C9670AA0F853}" dt="2026-09-02T08:30:33.010" v="426"/>
        <pc:sldMkLst>
          <pc:docMk/>
          <pc:sldMk cId="0" sldId="258"/>
        </pc:sldMkLst>
        <pc:spChg chg="mod">
          <ac:chgData name="Chloe Jaksics" userId="f23d67ce-451a-4c25-88ff-84c157cf0122" providerId="ADAL" clId="{FF2841F4-86D7-4FD5-815C-C9670AA0F853}" dt="2026-09-02T08:17:39.629" v="425" actId="20577"/>
          <ac:spMkLst>
            <pc:docMk/>
            <pc:sldMk cId="0" sldId="258"/>
            <ac:spMk id="8" creationId="{00000000-0000-0000-0000-000000000000}"/>
          </ac:spMkLst>
        </pc:spChg>
      </pc:sldChg>
      <pc:sldChg chg="modTransition">
        <pc:chgData name="Chloe Jaksics" userId="f23d67ce-451a-4c25-88ff-84c157cf0122" providerId="ADAL" clId="{FF2841F4-86D7-4FD5-815C-C9670AA0F853}" dt="2026-09-02T08:30:43.766" v="429"/>
        <pc:sldMkLst>
          <pc:docMk/>
          <pc:sldMk cId="0" sldId="259"/>
        </pc:sldMkLst>
      </pc:sldChg>
      <pc:sldChg chg="modTransition">
        <pc:chgData name="Chloe Jaksics" userId="f23d67ce-451a-4c25-88ff-84c157cf0122" providerId="ADAL" clId="{FF2841F4-86D7-4FD5-815C-C9670AA0F853}" dt="2026-09-02T08:30:46.015" v="430"/>
        <pc:sldMkLst>
          <pc:docMk/>
          <pc:sldMk cId="0" sldId="260"/>
        </pc:sldMkLst>
      </pc:sldChg>
      <pc:sldChg chg="modTransition">
        <pc:chgData name="Chloe Jaksics" userId="f23d67ce-451a-4c25-88ff-84c157cf0122" providerId="ADAL" clId="{FF2841F4-86D7-4FD5-815C-C9670AA0F853}" dt="2026-09-02T08:30:47.902" v="431"/>
        <pc:sldMkLst>
          <pc:docMk/>
          <pc:sldMk cId="0" sldId="261"/>
        </pc:sldMkLst>
      </pc:sldChg>
      <pc:sldChg chg="modTransition">
        <pc:chgData name="Chloe Jaksics" userId="f23d67ce-451a-4c25-88ff-84c157cf0122" providerId="ADAL" clId="{FF2841F4-86D7-4FD5-815C-C9670AA0F853}" dt="2026-09-02T08:30:50.998" v="432"/>
        <pc:sldMkLst>
          <pc:docMk/>
          <pc:sldMk cId="0" sldId="262"/>
        </pc:sldMkLst>
      </pc:sldChg>
      <pc:sldChg chg="modSp mod modTransition">
        <pc:chgData name="Chloe Jaksics" userId="f23d67ce-451a-4c25-88ff-84c157cf0122" providerId="ADAL" clId="{FF2841F4-86D7-4FD5-815C-C9670AA0F853}" dt="2026-09-02T08:30:53.495" v="433"/>
        <pc:sldMkLst>
          <pc:docMk/>
          <pc:sldMk cId="0" sldId="263"/>
        </pc:sldMkLst>
        <pc:spChg chg="mod">
          <ac:chgData name="Chloe Jaksics" userId="f23d67ce-451a-4c25-88ff-84c157cf0122" providerId="ADAL" clId="{FF2841F4-86D7-4FD5-815C-C9670AA0F853}" dt="2026-09-02T08:14:50.321" v="422" actId="14100"/>
          <ac:spMkLst>
            <pc:docMk/>
            <pc:sldMk cId="0" sldId="263"/>
            <ac:spMk id="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0301C-F90D-4BF8-892C-DD989C1FA428}" type="datetimeFigureOut">
              <a:rPr lang="en-GB" smtClean="0"/>
              <a:t>02/09/2026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0ED19-ABB4-4E21-AD60-A7C326049470}" type="slidenum">
              <a:rPr lang="en-GB" smtClean="0"/>
              <a:t>‹#›</a:t>
            </a:fld>
            <a:endParaRPr lang="en-GB"/>
          </a:p>
        </p:txBody>
      </p:sp>
    </p:spTree>
    <p:extLst>
      <p:ext uri="{BB962C8B-B14F-4D97-AF65-F5344CB8AC3E}">
        <p14:creationId xmlns:p14="http://schemas.microsoft.com/office/powerpoint/2010/main" val="206101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Mind Meridian" panose="020B0503030507020204" pitchFamily="34" charset="0"/>
                <a:cs typeface="Mind Meridian" panose="020B0503030507020204" pitchFamily="34" charset="0"/>
              </a:rPr>
              <a:t>For Staff: </a:t>
            </a:r>
            <a:r>
              <a:rPr lang="en-GB" b="0" dirty="0">
                <a:latin typeface="Mind Meridian" panose="020B0503030507020204" pitchFamily="34" charset="0"/>
                <a:cs typeface="Mind Meridian" panose="020B0503030507020204" pitchFamily="34" charset="0"/>
              </a:rPr>
              <a:t>This ready to use assembly is designed for Primary aged pupils and takes approx. 10 -15 mins to deliver. Optional discussion questions are included throughout and can be omitted for a shorter assembly. Please familiarise yourself with your school’s safeguarding and pastoral support arrangements </a:t>
            </a:r>
            <a:r>
              <a:rPr lang="en-GB" b="0">
                <a:latin typeface="Mind Meridian" panose="020B0503030507020204" pitchFamily="34" charset="0"/>
                <a:cs typeface="Mind Meridian" panose="020B0503030507020204" pitchFamily="34" charset="0"/>
              </a:rPr>
              <a:t>before delivery.</a:t>
            </a:r>
          </a:p>
          <a:p>
            <a:endParaRPr lang="en-GB" b="0">
              <a:latin typeface="Mind Meridian" panose="020B0503030507020204" pitchFamily="34" charset="0"/>
              <a:cs typeface="Mind Meridian" panose="020B0503030507020204" pitchFamily="34" charset="0"/>
            </a:endParaRPr>
          </a:p>
          <a:p>
            <a:r>
              <a:rPr lang="en-GB" dirty="0">
                <a:latin typeface="Mind Meridian" panose="020B0503030507020204" pitchFamily="34" charset="0"/>
                <a:cs typeface="Mind Meridian" panose="020B0503030507020204" pitchFamily="34" charset="0"/>
              </a:rPr>
              <a:t>Today we're going to spend a little bit of time talking about something that we all have - our mental health. When we hear the words ‘mental health’, we might think it only means somebody having a difficult time. But actually, we all have mental health, just like we all have physical health. </a:t>
            </a:r>
          </a:p>
          <a:p>
            <a:r>
              <a:rPr lang="en-GB" dirty="0">
                <a:latin typeface="Mind Meridian" panose="020B0503030507020204" pitchFamily="34" charset="0"/>
                <a:cs typeface="Mind Meridian" panose="020B0503030507020204" pitchFamily="34" charset="0"/>
              </a:rPr>
              <a:t>Today we're going to think about our feelings, some of the things that can help us look after our minds, how we can look out for each other, and why our school is taking part in Turn North Lincolnshire Blue for World Mental Health Day. </a:t>
            </a:r>
          </a:p>
          <a:p>
            <a:r>
              <a:rPr lang="en-GB" b="1" dirty="0">
                <a:latin typeface="Mind Meridian" panose="020B0503030507020204" pitchFamily="34" charset="0"/>
                <a:cs typeface="Mind Meridian" panose="020B0503030507020204" pitchFamily="34" charset="0"/>
              </a:rPr>
              <a:t>Optional question: </a:t>
            </a:r>
            <a:r>
              <a:rPr lang="en-GB" dirty="0">
                <a:latin typeface="Mind Meridian" panose="020B0503030507020204" pitchFamily="34" charset="0"/>
                <a:cs typeface="Mind Meridian" panose="020B0503030507020204" pitchFamily="34" charset="0"/>
              </a:rPr>
              <a:t>Has anyone heard of World Mental Health Day before?</a:t>
            </a:r>
          </a:p>
        </p:txBody>
      </p:sp>
      <p:sp>
        <p:nvSpPr>
          <p:cNvPr id="4" name="Slide Number Placeholder 3"/>
          <p:cNvSpPr>
            <a:spLocks noGrp="1"/>
          </p:cNvSpPr>
          <p:nvPr>
            <p:ph type="sldNum" sz="quarter" idx="5"/>
          </p:nvPr>
        </p:nvSpPr>
        <p:spPr/>
        <p:txBody>
          <a:bodyPr/>
          <a:lstStyle/>
          <a:p>
            <a:fld id="{EB40ED19-ABB4-4E21-AD60-A7C326049470}" type="slidenum">
              <a:rPr lang="en-GB" smtClean="0"/>
              <a:t>1</a:t>
            </a:fld>
            <a:endParaRPr lang="en-GB"/>
          </a:p>
        </p:txBody>
      </p:sp>
    </p:spTree>
    <p:extLst>
      <p:ext uri="{BB962C8B-B14F-4D97-AF65-F5344CB8AC3E}">
        <p14:creationId xmlns:p14="http://schemas.microsoft.com/office/powerpoint/2010/main" val="3295640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latin typeface="Mind Meridian" panose="020B0503030507020204" pitchFamily="34" charset="0"/>
                <a:cs typeface="Mind Meridian" panose="020B0503030507020204" pitchFamily="34" charset="0"/>
              </a:rPr>
              <a:t>So, what do we actually mean when we say mental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Mind Meridian" panose="020B0503030507020204" pitchFamily="34" charset="0"/>
                <a:cs typeface="Mind Meridian" panose="020B0503030507020204" pitchFamily="34" charset="0"/>
              </a:rPr>
              <a:t>We all have physical health - that's about our bodies. And we all have mental health - that's about our minds and things like how we feel, how we think, how we cope with things that happen and how we connect with other people.</a:t>
            </a:r>
          </a:p>
          <a:p>
            <a:r>
              <a:rPr lang="en-GB" b="0" dirty="0">
                <a:latin typeface="Mind Meridian" panose="020B0503030507020204" pitchFamily="34" charset="0"/>
                <a:cs typeface="Mind Meridian" panose="020B0503030507020204" pitchFamily="34" charset="0"/>
              </a:rPr>
              <a:t>Sometimes we might feel happy and confident. Sometimes we might feel worried, angry, sad or overwhelmed. All of those feelings are part of being human.</a:t>
            </a:r>
          </a:p>
          <a:p>
            <a:r>
              <a:rPr lang="en-GB" dirty="0"/>
              <a:t>Looking after our mental health is important for </a:t>
            </a:r>
            <a:r>
              <a:rPr lang="en-GB" b="0" dirty="0"/>
              <a:t>everybody.</a:t>
            </a:r>
          </a:p>
          <a:p>
            <a:r>
              <a:rPr lang="en-GB" b="1" dirty="0"/>
              <a:t>Optional question: </a:t>
            </a:r>
            <a:r>
              <a:rPr lang="en-GB" dirty="0"/>
              <a:t>What are some things we do to look after our physical health?</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2</a:t>
            </a:fld>
            <a:endParaRPr lang="en-GB"/>
          </a:p>
        </p:txBody>
      </p:sp>
    </p:spTree>
    <p:extLst>
      <p:ext uri="{BB962C8B-B14F-4D97-AF65-F5344CB8AC3E}">
        <p14:creationId xmlns:p14="http://schemas.microsoft.com/office/powerpoint/2010/main" val="3471503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experience lots of different feelings.</a:t>
            </a:r>
          </a:p>
          <a:p>
            <a:r>
              <a:rPr lang="en-GB" b="0" dirty="0"/>
              <a:t>We might feel happy, calm or excited. Sometimes we might feel worried, sad, angry, tired or confused.</a:t>
            </a:r>
          </a:p>
          <a:p>
            <a:r>
              <a:rPr lang="en-GB" b="0" dirty="0"/>
              <a:t>And sometimes we can feel more than one thing at the same time!</a:t>
            </a:r>
          </a:p>
          <a:p>
            <a:r>
              <a:rPr lang="en-GB" b="0" dirty="0"/>
              <a:t>Take a moment and look at the feelings on the screen.</a:t>
            </a:r>
          </a:p>
          <a:p>
            <a:r>
              <a:rPr lang="en-GB" b="0" dirty="0"/>
              <a:t>How are you feeling today?</a:t>
            </a:r>
          </a:p>
          <a:p>
            <a:r>
              <a:rPr lang="en-GB" b="0" dirty="0"/>
              <a:t>You don't need to tell anybody your answer - just have a think to yourself.</a:t>
            </a:r>
          </a:p>
          <a:p>
            <a:r>
              <a:rPr lang="en-GB" b="0" dirty="0"/>
              <a:t>There aren't really “good” feelings and “bad” feelings. Some feelings are just harder or more uncomfortable than others.</a:t>
            </a:r>
          </a:p>
          <a:p>
            <a:r>
              <a:rPr lang="en-GB" b="0" dirty="0"/>
              <a:t>What's important is learning to notice how we're feeling and knowing that there are things we can do (and people we can talk to) when feelings become difficult.</a:t>
            </a:r>
          </a:p>
          <a:p>
            <a:r>
              <a:rPr lang="en-GB" b="1" dirty="0"/>
              <a:t>Optional question: </a:t>
            </a:r>
            <a:r>
              <a:rPr lang="en-GB" dirty="0"/>
              <a:t>Can anyone think of another feeling that isn't on the screen?</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3</a:t>
            </a:fld>
            <a:endParaRPr lang="en-GB"/>
          </a:p>
        </p:txBody>
      </p:sp>
    </p:spTree>
    <p:extLst>
      <p:ext uri="{BB962C8B-B14F-4D97-AF65-F5344CB8AC3E}">
        <p14:creationId xmlns:p14="http://schemas.microsoft.com/office/powerpoint/2010/main" val="3356577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lots of little things that can help us look after our mental health.</a:t>
            </a:r>
          </a:p>
          <a:p>
            <a:r>
              <a:rPr lang="en-GB" dirty="0"/>
              <a:t>Have a look at </a:t>
            </a:r>
            <a:r>
              <a:rPr lang="en-GB" b="0" dirty="0"/>
              <a:t>the ideas on the screen.</a:t>
            </a:r>
          </a:p>
          <a:p>
            <a:r>
              <a:rPr lang="en-GB" b="0" dirty="0"/>
              <a:t>We could play, move our bodies, get enough sleep, talk about our feelings, make or create something, spend time with people we care about, go outside or have some quiet time.</a:t>
            </a:r>
          </a:p>
          <a:p>
            <a:r>
              <a:rPr lang="en-GB" b="0" dirty="0"/>
              <a:t>Different things work for different people.</a:t>
            </a:r>
          </a:p>
          <a:p>
            <a:r>
              <a:rPr lang="en-GB" b="0" dirty="0"/>
              <a:t>One person might love going outside and kicking a football around. Someone else might prefer drawing, reading, listening to music or having some quiet time.</a:t>
            </a:r>
          </a:p>
          <a:p>
            <a:r>
              <a:rPr lang="en-GB" b="0" dirty="0"/>
              <a:t>There isn't one ‘right’ way to look after our minds.</a:t>
            </a:r>
          </a:p>
          <a:p>
            <a:r>
              <a:rPr lang="en-GB" b="1" dirty="0"/>
              <a:t>Optional question: </a:t>
            </a:r>
            <a:r>
              <a:rPr lang="en-GB" dirty="0"/>
              <a:t>What's something that </a:t>
            </a:r>
            <a:r>
              <a:rPr lang="en-GB" b="0" dirty="0"/>
              <a:t>helps you </a:t>
            </a:r>
            <a:r>
              <a:rPr lang="en-GB" dirty="0"/>
              <a:t>feel happy, calm or relaxed?</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4</a:t>
            </a:fld>
            <a:endParaRPr lang="en-GB"/>
          </a:p>
        </p:txBody>
      </p:sp>
    </p:spTree>
    <p:extLst>
      <p:ext uri="{BB962C8B-B14F-4D97-AF65-F5344CB8AC3E}">
        <p14:creationId xmlns:p14="http://schemas.microsoft.com/office/powerpoint/2010/main" val="1214864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doing the things we've just talked about can help us feel better.</a:t>
            </a:r>
          </a:p>
          <a:p>
            <a:r>
              <a:rPr lang="en-GB" b="0" dirty="0"/>
              <a:t>But sometimes we might have a worry or difficult feeling that doesn't go away, feels too big to deal with on our own, or makes everyday things harder.</a:t>
            </a:r>
          </a:p>
          <a:p>
            <a:r>
              <a:rPr lang="en-GB" b="0" dirty="0"/>
              <a:t>When that happens, remember:</a:t>
            </a:r>
          </a:p>
          <a:p>
            <a:r>
              <a:rPr lang="en-GB" b="0" dirty="0"/>
              <a:t>You don't have to deal with difficult feelings or worries alone.</a:t>
            </a:r>
          </a:p>
          <a:p>
            <a:r>
              <a:rPr lang="en-GB" b="0" dirty="0"/>
              <a:t>Talking to somebody you trust can help. That could be a parent or carer, your teacher, another member of staff at school, or another adult you trust.</a:t>
            </a:r>
          </a:p>
          <a:p>
            <a:r>
              <a:rPr lang="en-GB" b="0" dirty="0"/>
              <a:t>And you don't have to know exactly what to say. You could simply say:</a:t>
            </a:r>
          </a:p>
          <a:p>
            <a:r>
              <a:rPr lang="en-GB" b="0" dirty="0"/>
              <a:t>“I've been feeling worried and I'd like to talk to someone.”</a:t>
            </a:r>
          </a:p>
          <a:p>
            <a:r>
              <a:rPr lang="en-GB" b="0" dirty="0"/>
              <a:t>You don't have to wait until a problem feels enormous before you ask for help.</a:t>
            </a:r>
          </a:p>
          <a:p>
            <a:r>
              <a:rPr lang="en-GB" b="0" dirty="0"/>
              <a:t>It's always okay to tell someone how you're feeling.</a:t>
            </a:r>
          </a:p>
          <a:p>
            <a:r>
              <a:rPr lang="en-GB" b="1" dirty="0"/>
              <a:t>Optional question: </a:t>
            </a:r>
            <a:r>
              <a:rPr lang="en-GB" dirty="0"/>
              <a:t>Without saying anybody's name out loud, can you think of an adult you could talk to if you were worried about something?</a:t>
            </a:r>
          </a:p>
          <a:p>
            <a:endParaRPr lang="en-GB" b="1" dirty="0"/>
          </a:p>
          <a:p>
            <a:r>
              <a:rPr lang="en-GB" b="1" dirty="0"/>
              <a:t>Note for staff:</a:t>
            </a:r>
            <a:r>
              <a:rPr lang="en-GB" dirty="0"/>
              <a:t> Before presenting, please identify the specific members of staff or pastoral support pupils can speak to within your school. Please follow your school's usual safeguarding procedures if a pupil raises a concern or makes a disclosure during or following the assembly.</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5</a:t>
            </a:fld>
            <a:endParaRPr lang="en-GB"/>
          </a:p>
        </p:txBody>
      </p:sp>
    </p:spTree>
    <p:extLst>
      <p:ext uri="{BB962C8B-B14F-4D97-AF65-F5344CB8AC3E}">
        <p14:creationId xmlns:p14="http://schemas.microsoft.com/office/powerpoint/2010/main" val="1231499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Looking after our own mental health is </a:t>
            </a:r>
            <a:r>
              <a:rPr lang="en-GB" b="0" dirty="0"/>
              <a:t>important, but we can also look out for each other.</a:t>
            </a:r>
          </a:p>
          <a:p>
            <a:r>
              <a:rPr lang="en-GB" b="0" dirty="0"/>
              <a:t>And that doesn't have to mean doing something enormous.</a:t>
            </a:r>
          </a:p>
          <a:p>
            <a:r>
              <a:rPr lang="en-GB" b="0" dirty="0"/>
              <a:t>Sometimes a very small act of kindness can make a big difference to somebody's day.</a:t>
            </a:r>
          </a:p>
          <a:p>
            <a:r>
              <a:rPr lang="en-GB" b="0" dirty="0"/>
              <a:t>Maybe you notice someone is on their own and invite them to join you. Maybe you listen when somebody wants to talk.</a:t>
            </a:r>
          </a:p>
          <a:p>
            <a:r>
              <a:rPr lang="en-GB" b="0" dirty="0"/>
              <a:t>You could say thank you, help somebody, give someone a compliment or simply ask:</a:t>
            </a:r>
          </a:p>
          <a:p>
            <a:r>
              <a:rPr lang="en-GB" b="0" dirty="0"/>
              <a:t>“Are you okay?”</a:t>
            </a:r>
          </a:p>
          <a:p>
            <a:r>
              <a:rPr lang="en-GB" b="0" dirty="0"/>
              <a:t>We can't always know how somebody else is feeling just by looking at them.</a:t>
            </a:r>
          </a:p>
          <a:p>
            <a:r>
              <a:rPr lang="en-GB" b="0" dirty="0"/>
              <a:t>And remember - you don't have to fix somebody else's problems. If you're worried about </a:t>
            </a:r>
            <a:r>
              <a:rPr lang="en-GB" dirty="0"/>
              <a:t>somebody, it's okay to tell a trusted adult.</a:t>
            </a:r>
          </a:p>
          <a:p>
            <a:r>
              <a:rPr lang="en-GB" b="1" dirty="0"/>
              <a:t>Optional question: </a:t>
            </a:r>
            <a:r>
              <a:rPr lang="en-GB" dirty="0"/>
              <a:t>Can anyone think of one small act of kindness we could do at school today?</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6</a:t>
            </a:fld>
            <a:endParaRPr lang="en-GB"/>
          </a:p>
        </p:txBody>
      </p:sp>
    </p:spTree>
    <p:extLst>
      <p:ext uri="{BB962C8B-B14F-4D97-AF65-F5344CB8AC3E}">
        <p14:creationId xmlns:p14="http://schemas.microsoft.com/office/powerpoint/2010/main" val="1647960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And this brings us to why we're talking about all of this today.</a:t>
            </a:r>
          </a:p>
          <a:p>
            <a:r>
              <a:rPr lang="en-GB" b="0" dirty="0"/>
              <a:t>For World Mental Health Day, schools, workplaces, businesses, groups and people across North Lincolnshire are coming together to Turn North Lincolnshire Blue.</a:t>
            </a:r>
          </a:p>
          <a:p>
            <a:r>
              <a:rPr lang="en-GB" b="0" dirty="0"/>
              <a:t>Turn North Lincolnshire Blue is a campaign from North Lincolnshire Mind, an independent local charity that supports adults in our community with their mental health.</a:t>
            </a:r>
          </a:p>
          <a:p>
            <a:r>
              <a:rPr lang="en-GB" b="0" dirty="0"/>
              <a:t>We're Turning Blue to help raise awareness, start conversations, encourage kindness and show that mental health matters.</a:t>
            </a:r>
          </a:p>
          <a:p>
            <a:r>
              <a:rPr lang="en-GB" b="0" dirty="0"/>
              <a:t>Lots of people across our community will be getting involved - and our school is going to be part of it too!</a:t>
            </a:r>
          </a:p>
          <a:p>
            <a:endParaRPr lang="en-GB" dirty="0"/>
          </a:p>
        </p:txBody>
      </p:sp>
      <p:sp>
        <p:nvSpPr>
          <p:cNvPr id="4" name="Slide Number Placeholder 3"/>
          <p:cNvSpPr>
            <a:spLocks noGrp="1"/>
          </p:cNvSpPr>
          <p:nvPr>
            <p:ph type="sldNum" sz="quarter" idx="5"/>
          </p:nvPr>
        </p:nvSpPr>
        <p:spPr/>
        <p:txBody>
          <a:bodyPr/>
          <a:lstStyle/>
          <a:p>
            <a:fld id="{EB40ED19-ABB4-4E21-AD60-A7C326049470}" type="slidenum">
              <a:rPr lang="en-GB" smtClean="0"/>
              <a:t>7</a:t>
            </a:fld>
            <a:endParaRPr lang="en-GB"/>
          </a:p>
        </p:txBody>
      </p:sp>
    </p:spTree>
    <p:extLst>
      <p:ext uri="{BB962C8B-B14F-4D97-AF65-F5344CB8AC3E}">
        <p14:creationId xmlns:p14="http://schemas.microsoft.com/office/powerpoint/2010/main" val="455749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going to finish with the </a:t>
            </a:r>
            <a:r>
              <a:rPr lang="en-GB" b="0" dirty="0"/>
              <a:t>Blue Kindness Challenge.</a:t>
            </a:r>
          </a:p>
          <a:p>
            <a:r>
              <a:rPr lang="en-GB" b="0" dirty="0"/>
              <a:t>Your mission is to do ONE thing today to brighten somebody's day.</a:t>
            </a:r>
          </a:p>
          <a:p>
            <a:r>
              <a:rPr lang="en-GB" b="0" dirty="0"/>
              <a:t>You could talk to someone at school you don't usually talk to, help somebody, thank someone who's helped you, ask somebody how they are or make somebody smile.</a:t>
            </a:r>
          </a:p>
          <a:p>
            <a:r>
              <a:rPr lang="en-GB" b="0" dirty="0"/>
              <a:t>Or you could do something kind for yourself too.</a:t>
            </a:r>
          </a:p>
          <a:p>
            <a:r>
              <a:rPr lang="en-GB" dirty="0"/>
              <a:t>Imagine if every person in our school did just one small act of kindness today.</a:t>
            </a:r>
          </a:p>
          <a:p>
            <a:r>
              <a:rPr lang="en-GB" b="1" dirty="0"/>
              <a:t>How many acts of kindness could we create together?</a:t>
            </a:r>
            <a:endParaRPr lang="en-GB" dirty="0"/>
          </a:p>
          <a:p>
            <a:r>
              <a:rPr lang="en-GB" dirty="0"/>
              <a:t>And remember, looking after our mental health isn't something we only do on World Mental Health Day.</a:t>
            </a:r>
          </a:p>
          <a:p>
            <a:r>
              <a:rPr lang="en-GB" b="0" dirty="0"/>
              <a:t>We can look after ourselves and each other every day.</a:t>
            </a:r>
          </a:p>
          <a:p>
            <a:r>
              <a:rPr lang="en-GB" dirty="0"/>
              <a:t>So that's your challenge:</a:t>
            </a:r>
          </a:p>
          <a:p>
            <a:r>
              <a:rPr lang="en-GB" b="1" dirty="0"/>
              <a:t>Do one small thing today that makes a difference. </a:t>
            </a:r>
            <a:endParaRPr lang="en-GB" dirty="0"/>
          </a:p>
          <a:p>
            <a:r>
              <a:rPr lang="en-GB" dirty="0"/>
              <a:t>Thank you, and </a:t>
            </a:r>
            <a:r>
              <a:rPr lang="en-GB" b="0" dirty="0"/>
              <a:t>let's Turn North Lincolnshire Blue! </a:t>
            </a:r>
          </a:p>
        </p:txBody>
      </p:sp>
      <p:sp>
        <p:nvSpPr>
          <p:cNvPr id="4" name="Slide Number Placeholder 3"/>
          <p:cNvSpPr>
            <a:spLocks noGrp="1"/>
          </p:cNvSpPr>
          <p:nvPr>
            <p:ph type="sldNum" sz="quarter" idx="5"/>
          </p:nvPr>
        </p:nvSpPr>
        <p:spPr/>
        <p:txBody>
          <a:bodyPr/>
          <a:lstStyle/>
          <a:p>
            <a:fld id="{EB40ED19-ABB4-4E21-AD60-A7C326049470}" type="slidenum">
              <a:rPr lang="en-GB" smtClean="0"/>
              <a:t>8</a:t>
            </a:fld>
            <a:endParaRPr lang="en-GB"/>
          </a:p>
        </p:txBody>
      </p:sp>
    </p:spTree>
    <p:extLst>
      <p:ext uri="{BB962C8B-B14F-4D97-AF65-F5344CB8AC3E}">
        <p14:creationId xmlns:p14="http://schemas.microsoft.com/office/powerpoint/2010/main" val="3828647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00C1"/>
        </a:solidFill>
        <a:effectLst/>
      </p:bgPr>
    </p:bg>
    <p:spTree>
      <p:nvGrpSpPr>
        <p:cNvPr id="1" name=""/>
        <p:cNvGrpSpPr/>
        <p:nvPr/>
      </p:nvGrpSpPr>
      <p:grpSpPr>
        <a:xfrm>
          <a:off x="0" y="0"/>
          <a:ext cx="0" cy="0"/>
          <a:chOff x="0" y="0"/>
          <a:chExt cx="0" cy="0"/>
        </a:xfrm>
      </p:grpSpPr>
      <p:sp>
        <p:nvSpPr>
          <p:cNvPr id="2" name="Freeform 2"/>
          <p:cNvSpPr/>
          <p:nvPr/>
        </p:nvSpPr>
        <p:spPr>
          <a:xfrm>
            <a:off x="632636" y="-600182"/>
            <a:ext cx="17039730" cy="7977806"/>
          </a:xfrm>
          <a:custGeom>
            <a:avLst/>
            <a:gdLst/>
            <a:ahLst/>
            <a:cxnLst/>
            <a:rect l="l" t="t" r="r" b="b"/>
            <a:pathLst>
              <a:path w="17039730" h="7977806">
                <a:moveTo>
                  <a:pt x="0" y="0"/>
                </a:moveTo>
                <a:lnTo>
                  <a:pt x="17039730" y="0"/>
                </a:lnTo>
                <a:lnTo>
                  <a:pt x="17039730" y="7977806"/>
                </a:lnTo>
                <a:lnTo>
                  <a:pt x="0" y="7977806"/>
                </a:lnTo>
                <a:lnTo>
                  <a:pt x="0" y="0"/>
                </a:lnTo>
                <a:close/>
              </a:path>
            </a:pathLst>
          </a:custGeom>
          <a:blipFill>
            <a:blip r:embed="rId3"/>
            <a:stretch>
              <a:fillRect l="-43100" r="-23304" b="-8996"/>
            </a:stretch>
          </a:blipFill>
        </p:spPr>
        <p:txBody>
          <a:bodyPr/>
          <a:lstStyle/>
          <a:p>
            <a:endParaRPr lang="en-GB"/>
          </a:p>
        </p:txBody>
      </p:sp>
      <p:sp>
        <p:nvSpPr>
          <p:cNvPr id="3" name="Freeform 3"/>
          <p:cNvSpPr/>
          <p:nvPr/>
        </p:nvSpPr>
        <p:spPr>
          <a:xfrm>
            <a:off x="13540950" y="3404429"/>
            <a:ext cx="2349491" cy="2784581"/>
          </a:xfrm>
          <a:custGeom>
            <a:avLst/>
            <a:gdLst/>
            <a:ahLst/>
            <a:cxnLst/>
            <a:rect l="l" t="t" r="r" b="b"/>
            <a:pathLst>
              <a:path w="2349491" h="2784581">
                <a:moveTo>
                  <a:pt x="0" y="0"/>
                </a:moveTo>
                <a:lnTo>
                  <a:pt x="2349491" y="0"/>
                </a:lnTo>
                <a:lnTo>
                  <a:pt x="2349491" y="2784582"/>
                </a:lnTo>
                <a:lnTo>
                  <a:pt x="0" y="2784582"/>
                </a:lnTo>
                <a:lnTo>
                  <a:pt x="0" y="0"/>
                </a:lnTo>
                <a:close/>
              </a:path>
            </a:pathLst>
          </a:custGeom>
          <a:blipFill>
            <a:blip r:embed="rId4"/>
            <a:stretch>
              <a:fillRect/>
            </a:stretch>
          </a:blipFill>
        </p:spPr>
        <p:txBody>
          <a:bodyPr/>
          <a:lstStyle/>
          <a:p>
            <a:endParaRPr lang="en-GB"/>
          </a:p>
        </p:txBody>
      </p:sp>
      <p:sp>
        <p:nvSpPr>
          <p:cNvPr id="4" name="TextBox 4"/>
          <p:cNvSpPr txBox="1"/>
          <p:nvPr/>
        </p:nvSpPr>
        <p:spPr>
          <a:xfrm rot="-279758">
            <a:off x="1393955" y="1929798"/>
            <a:ext cx="15130598" cy="1694281"/>
          </a:xfrm>
          <a:prstGeom prst="rect">
            <a:avLst/>
          </a:prstGeom>
        </p:spPr>
        <p:txBody>
          <a:bodyPr lIns="0" tIns="0" rIns="0" bIns="0" rtlCol="0" anchor="t">
            <a:spAutoFit/>
          </a:bodyPr>
          <a:lstStyle/>
          <a:p>
            <a:pPr algn="l">
              <a:lnSpc>
                <a:spcPts val="13919"/>
              </a:lnSpc>
            </a:pPr>
            <a:r>
              <a:rPr lang="en-US" sz="9942">
                <a:solidFill>
                  <a:srgbClr val="1300C1"/>
                </a:solidFill>
                <a:latin typeface="Mind Meridian 1"/>
                <a:ea typeface="Mind Meridian 1"/>
                <a:cs typeface="Mind Meridian 1"/>
                <a:sym typeface="Mind Meridian 1"/>
              </a:rPr>
              <a:t>NORTH LINCOLNSHIRE</a:t>
            </a:r>
          </a:p>
        </p:txBody>
      </p:sp>
      <p:grpSp>
        <p:nvGrpSpPr>
          <p:cNvPr id="5" name="Group 5"/>
          <p:cNvGrpSpPr/>
          <p:nvPr/>
        </p:nvGrpSpPr>
        <p:grpSpPr>
          <a:xfrm>
            <a:off x="6762194" y="3747573"/>
            <a:ext cx="4780615" cy="2125849"/>
            <a:chOff x="0" y="0"/>
            <a:chExt cx="6374153" cy="2834465"/>
          </a:xfrm>
        </p:grpSpPr>
        <p:sp>
          <p:nvSpPr>
            <p:cNvPr id="6" name="Freeform 6"/>
            <p:cNvSpPr/>
            <p:nvPr/>
          </p:nvSpPr>
          <p:spPr>
            <a:xfrm>
              <a:off x="0" y="2145794"/>
              <a:ext cx="5616227" cy="688671"/>
            </a:xfrm>
            <a:custGeom>
              <a:avLst/>
              <a:gdLst/>
              <a:ahLst/>
              <a:cxnLst/>
              <a:rect l="l" t="t" r="r" b="b"/>
              <a:pathLst>
                <a:path w="5616227" h="688671">
                  <a:moveTo>
                    <a:pt x="0" y="0"/>
                  </a:moveTo>
                  <a:lnTo>
                    <a:pt x="5616227" y="0"/>
                  </a:lnTo>
                  <a:lnTo>
                    <a:pt x="5616227" y="688671"/>
                  </a:lnTo>
                  <a:lnTo>
                    <a:pt x="0" y="688671"/>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44300" y="-247650"/>
              <a:ext cx="6329853" cy="2737779"/>
            </a:xfrm>
            <a:prstGeom prst="rect">
              <a:avLst/>
            </a:prstGeom>
          </p:spPr>
          <p:txBody>
            <a:bodyPr lIns="0" tIns="0" rIns="0" bIns="0" rtlCol="0" anchor="t">
              <a:spAutoFit/>
            </a:bodyPr>
            <a:lstStyle/>
            <a:p>
              <a:pPr algn="l">
                <a:lnSpc>
                  <a:spcPts val="17216"/>
                </a:lnSpc>
              </a:pPr>
              <a:r>
                <a:rPr lang="en-US" sz="12297">
                  <a:solidFill>
                    <a:srgbClr val="FF0071"/>
                  </a:solidFill>
                  <a:latin typeface="Mind Meridian 1"/>
                  <a:ea typeface="Mind Meridian 1"/>
                  <a:cs typeface="Mind Meridian 1"/>
                  <a:sym typeface="Mind Meridian 1"/>
                </a:rPr>
                <a:t>BLUE!</a:t>
              </a:r>
            </a:p>
          </p:txBody>
        </p:sp>
      </p:grpSp>
      <p:grpSp>
        <p:nvGrpSpPr>
          <p:cNvPr id="8" name="Group 8"/>
          <p:cNvGrpSpPr/>
          <p:nvPr/>
        </p:nvGrpSpPr>
        <p:grpSpPr>
          <a:xfrm>
            <a:off x="5562600" y="6142083"/>
            <a:ext cx="7698717" cy="734493"/>
            <a:chOff x="0" y="0"/>
            <a:chExt cx="10264955" cy="979324"/>
          </a:xfrm>
        </p:grpSpPr>
        <p:sp>
          <p:nvSpPr>
            <p:cNvPr id="9" name="Freeform 9"/>
            <p:cNvSpPr/>
            <p:nvPr/>
          </p:nvSpPr>
          <p:spPr>
            <a:xfrm rot="-5400000">
              <a:off x="-235038" y="235038"/>
              <a:ext cx="979324" cy="509248"/>
            </a:xfrm>
            <a:custGeom>
              <a:avLst/>
              <a:gdLst/>
              <a:ahLst/>
              <a:cxnLst/>
              <a:rect l="l" t="t" r="r" b="b"/>
              <a:pathLst>
                <a:path w="979324" h="509248">
                  <a:moveTo>
                    <a:pt x="0" y="0"/>
                  </a:moveTo>
                  <a:lnTo>
                    <a:pt x="979324" y="0"/>
                  </a:lnTo>
                  <a:lnTo>
                    <a:pt x="979324" y="509248"/>
                  </a:lnTo>
                  <a:lnTo>
                    <a:pt x="0" y="5092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rot="-5400000" flipV="1">
              <a:off x="9520669" y="235038"/>
              <a:ext cx="979324" cy="509248"/>
            </a:xfrm>
            <a:custGeom>
              <a:avLst/>
              <a:gdLst/>
              <a:ahLst/>
              <a:cxnLst/>
              <a:rect l="l" t="t" r="r" b="b"/>
              <a:pathLst>
                <a:path w="979324" h="509248">
                  <a:moveTo>
                    <a:pt x="0" y="509248"/>
                  </a:moveTo>
                  <a:lnTo>
                    <a:pt x="979323" y="509248"/>
                  </a:lnTo>
                  <a:lnTo>
                    <a:pt x="979323" y="0"/>
                  </a:lnTo>
                  <a:lnTo>
                    <a:pt x="0" y="0"/>
                  </a:lnTo>
                  <a:lnTo>
                    <a:pt x="0" y="509248"/>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TextBox 11"/>
            <p:cNvSpPr txBox="1"/>
            <p:nvPr/>
          </p:nvSpPr>
          <p:spPr>
            <a:xfrm>
              <a:off x="619659" y="106815"/>
              <a:ext cx="9025635" cy="785942"/>
            </a:xfrm>
            <a:prstGeom prst="rect">
              <a:avLst/>
            </a:prstGeom>
          </p:spPr>
          <p:txBody>
            <a:bodyPr wrap="square" lIns="0" tIns="0" rIns="0" bIns="0" rtlCol="0" anchor="t">
              <a:spAutoFit/>
            </a:bodyPr>
            <a:lstStyle/>
            <a:p>
              <a:pPr algn="ctr">
                <a:lnSpc>
                  <a:spcPts val="4782"/>
                </a:lnSpc>
              </a:pPr>
              <a:r>
                <a:rPr lang="en-US" sz="3415" dirty="0">
                  <a:solidFill>
                    <a:srgbClr val="1300C1"/>
                  </a:solidFill>
                  <a:latin typeface="Mind Meridian 1"/>
                  <a:ea typeface="Mind Meridian 1"/>
                  <a:cs typeface="Mind Meridian 1"/>
                  <a:sym typeface="Mind Meridian 1"/>
                </a:rPr>
                <a:t>World Mental Health Day 2026</a:t>
              </a:r>
            </a:p>
          </p:txBody>
        </p:sp>
      </p:grpSp>
      <p:sp>
        <p:nvSpPr>
          <p:cNvPr id="12" name="Freeform 12"/>
          <p:cNvSpPr/>
          <p:nvPr/>
        </p:nvSpPr>
        <p:spPr>
          <a:xfrm>
            <a:off x="15411594" y="8689214"/>
            <a:ext cx="2313572" cy="1138171"/>
          </a:xfrm>
          <a:custGeom>
            <a:avLst/>
            <a:gdLst/>
            <a:ahLst/>
            <a:cxnLst/>
            <a:rect l="l" t="t" r="r" b="b"/>
            <a:pathLst>
              <a:path w="2313572" h="1138171">
                <a:moveTo>
                  <a:pt x="0" y="0"/>
                </a:moveTo>
                <a:lnTo>
                  <a:pt x="2313572" y="0"/>
                </a:lnTo>
                <a:lnTo>
                  <a:pt x="2313572" y="1138172"/>
                </a:lnTo>
                <a:lnTo>
                  <a:pt x="0" y="1138172"/>
                </a:lnTo>
                <a:lnTo>
                  <a:pt x="0" y="0"/>
                </a:lnTo>
                <a:close/>
              </a:path>
            </a:pathLst>
          </a:custGeom>
          <a:blipFill>
            <a:blip r:embed="rId7"/>
            <a:stretch>
              <a:fillRect/>
            </a:stretch>
          </a:blipFill>
        </p:spPr>
        <p:txBody>
          <a:bodyPr/>
          <a:lstStyle/>
          <a:p>
            <a:endParaRPr lang="en-GB"/>
          </a:p>
        </p:txBody>
      </p:sp>
      <p:sp>
        <p:nvSpPr>
          <p:cNvPr id="13" name="TextBox 13"/>
          <p:cNvSpPr txBox="1"/>
          <p:nvPr/>
        </p:nvSpPr>
        <p:spPr>
          <a:xfrm>
            <a:off x="1366389" y="828675"/>
            <a:ext cx="3989601" cy="1798620"/>
          </a:xfrm>
          <a:prstGeom prst="rect">
            <a:avLst/>
          </a:prstGeom>
        </p:spPr>
        <p:txBody>
          <a:bodyPr lIns="0" tIns="0" rIns="0" bIns="0" rtlCol="0" anchor="t">
            <a:spAutoFit/>
          </a:bodyPr>
          <a:lstStyle/>
          <a:p>
            <a:pPr algn="l">
              <a:lnSpc>
                <a:spcPts val="14721"/>
              </a:lnSpc>
            </a:pPr>
            <a:r>
              <a:rPr lang="en-US" sz="10515">
                <a:solidFill>
                  <a:srgbClr val="1300C1"/>
                </a:solidFill>
                <a:latin typeface="Mind Meridian 1"/>
                <a:ea typeface="Mind Meridian 1"/>
                <a:cs typeface="Mind Meridian 1"/>
                <a:sym typeface="Mind Meridian 1"/>
              </a:rPr>
              <a:t>TURN</a:t>
            </a:r>
          </a:p>
        </p:txBody>
      </p:sp>
      <p:sp>
        <p:nvSpPr>
          <p:cNvPr id="14" name="TextBox 14"/>
          <p:cNvSpPr txBox="1"/>
          <p:nvPr/>
        </p:nvSpPr>
        <p:spPr>
          <a:xfrm>
            <a:off x="1209156" y="7599350"/>
            <a:ext cx="15919915" cy="588816"/>
          </a:xfrm>
          <a:prstGeom prst="rect">
            <a:avLst/>
          </a:prstGeom>
        </p:spPr>
        <p:txBody>
          <a:bodyPr wrap="square" lIns="0" tIns="0" rIns="0" bIns="0" rtlCol="0" anchor="t">
            <a:spAutoFit/>
          </a:bodyPr>
          <a:lstStyle/>
          <a:p>
            <a:pPr algn="ctr">
              <a:lnSpc>
                <a:spcPts val="4759"/>
              </a:lnSpc>
              <a:spcBef>
                <a:spcPct val="0"/>
              </a:spcBef>
            </a:pPr>
            <a:r>
              <a:rPr lang="en-US" sz="3399" dirty="0">
                <a:solidFill>
                  <a:srgbClr val="FFFFFF"/>
                </a:solidFill>
                <a:latin typeface="Mind Meridian 2"/>
                <a:ea typeface="Mind Meridian 2"/>
                <a:cs typeface="Mind Meridian 2"/>
                <a:sym typeface="Mind Meridian 2"/>
              </a:rPr>
              <a:t>Today we are talking about our minds, our feelings and looking after ourselves. </a:t>
            </a:r>
          </a:p>
        </p:txBody>
      </p:sp>
      <p:sp>
        <p:nvSpPr>
          <p:cNvPr id="15" name="TextBox 15"/>
          <p:cNvSpPr txBox="1"/>
          <p:nvPr/>
        </p:nvSpPr>
        <p:spPr>
          <a:xfrm>
            <a:off x="1028700" y="8910002"/>
            <a:ext cx="3086100" cy="638508"/>
          </a:xfrm>
          <a:prstGeom prst="rect">
            <a:avLst/>
          </a:prstGeom>
        </p:spPr>
        <p:txBody>
          <a:bodyPr wrap="square" lIns="0" tIns="0" rIns="0" bIns="0" rtlCol="0" anchor="t">
            <a:spAutoFit/>
          </a:bodyPr>
          <a:lstStyle/>
          <a:p>
            <a:pPr algn="ctr">
              <a:lnSpc>
                <a:spcPts val="5179"/>
              </a:lnSpc>
              <a:spcBef>
                <a:spcPct val="0"/>
              </a:spcBef>
            </a:pPr>
            <a:r>
              <a:rPr lang="en-US" sz="3699" dirty="0">
                <a:solidFill>
                  <a:srgbClr val="FFFFFF"/>
                </a:solidFill>
                <a:latin typeface="Mind Meridian 2"/>
                <a:ea typeface="Mind Meridian 2"/>
                <a:cs typeface="Mind Meridian 2"/>
                <a:sym typeface="Mind Meridian 2"/>
              </a:rPr>
              <a:t>#TurnNLBlue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130552" y="8603466"/>
            <a:ext cx="2419047" cy="1190060"/>
          </a:xfrm>
          <a:custGeom>
            <a:avLst/>
            <a:gdLst/>
            <a:ahLst/>
            <a:cxnLst/>
            <a:rect l="l" t="t" r="r" b="b"/>
            <a:pathLst>
              <a:path w="2419047" h="1190060">
                <a:moveTo>
                  <a:pt x="0" y="0"/>
                </a:moveTo>
                <a:lnTo>
                  <a:pt x="2419046" y="0"/>
                </a:lnTo>
                <a:lnTo>
                  <a:pt x="2419046"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12689618" y="2998458"/>
            <a:ext cx="3650457" cy="3646784"/>
          </a:xfrm>
          <a:custGeom>
            <a:avLst/>
            <a:gdLst/>
            <a:ahLst/>
            <a:cxnLst/>
            <a:rect l="l" t="t" r="r" b="b"/>
            <a:pathLst>
              <a:path w="3650457" h="3646784">
                <a:moveTo>
                  <a:pt x="0" y="0"/>
                </a:moveTo>
                <a:lnTo>
                  <a:pt x="3650457" y="0"/>
                </a:lnTo>
                <a:lnTo>
                  <a:pt x="3650457" y="3646784"/>
                </a:lnTo>
                <a:lnTo>
                  <a:pt x="0" y="3646784"/>
                </a:lnTo>
                <a:lnTo>
                  <a:pt x="0" y="0"/>
                </a:lnTo>
                <a:close/>
              </a:path>
            </a:pathLst>
          </a:custGeom>
          <a:blipFill>
            <a:blip r:embed="rId4"/>
            <a:stretch>
              <a:fillRect/>
            </a:stretch>
          </a:blipFill>
        </p:spPr>
        <p:txBody>
          <a:bodyPr/>
          <a:lstStyle/>
          <a:p>
            <a:endParaRPr lang="en-GB"/>
          </a:p>
        </p:txBody>
      </p:sp>
      <p:sp>
        <p:nvSpPr>
          <p:cNvPr id="7" name="TextBox 7"/>
          <p:cNvSpPr txBox="1"/>
          <p:nvPr/>
        </p:nvSpPr>
        <p:spPr>
          <a:xfrm>
            <a:off x="1221946" y="8868518"/>
            <a:ext cx="3350053"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8" name="TextBox 8"/>
          <p:cNvSpPr txBox="1"/>
          <p:nvPr/>
        </p:nvSpPr>
        <p:spPr>
          <a:xfrm>
            <a:off x="3454916" y="616620"/>
            <a:ext cx="11367671"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What is mental health</a:t>
            </a:r>
            <a:r>
              <a:rPr lang="en-US" sz="7499" dirty="0">
                <a:solidFill>
                  <a:srgbClr val="FF0071"/>
                </a:solidFill>
                <a:latin typeface="Mind Meridian 1"/>
                <a:ea typeface="Mind Meridian 1"/>
                <a:cs typeface="Mind Meridian 1"/>
                <a:sym typeface="Mind Meridian 1"/>
              </a:rPr>
              <a:t>?</a:t>
            </a:r>
          </a:p>
        </p:txBody>
      </p:sp>
      <p:sp>
        <p:nvSpPr>
          <p:cNvPr id="9" name="TextBox 9"/>
          <p:cNvSpPr txBox="1"/>
          <p:nvPr/>
        </p:nvSpPr>
        <p:spPr>
          <a:xfrm>
            <a:off x="4922933" y="2151543"/>
            <a:ext cx="8011511" cy="679450"/>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Mind Meridian 2"/>
                <a:ea typeface="Mind Meridian 2"/>
                <a:cs typeface="Mind Meridian 2"/>
                <a:sym typeface="Mind Meridian 2"/>
              </a:rPr>
              <a:t>We ALL have mental health.</a:t>
            </a:r>
          </a:p>
        </p:txBody>
      </p:sp>
      <p:sp>
        <p:nvSpPr>
          <p:cNvPr id="10" name="TextBox 10"/>
          <p:cNvSpPr txBox="1"/>
          <p:nvPr/>
        </p:nvSpPr>
        <p:spPr>
          <a:xfrm>
            <a:off x="4124682" y="3320003"/>
            <a:ext cx="10277118" cy="4189224"/>
          </a:xfrm>
          <a:prstGeom prst="rect">
            <a:avLst/>
          </a:prstGeom>
        </p:spPr>
        <p:txBody>
          <a:bodyPr wrap="square" lIns="0" tIns="0" rIns="0" bIns="0" rtlCol="0" anchor="t">
            <a:spAutoFit/>
          </a:bodyPr>
          <a:lstStyle/>
          <a:p>
            <a:pPr algn="l">
              <a:lnSpc>
                <a:spcPts val="6159"/>
              </a:lnSpc>
              <a:spcBef>
                <a:spcPct val="0"/>
              </a:spcBef>
            </a:pPr>
            <a:r>
              <a:rPr lang="en-US" sz="4399" dirty="0">
                <a:solidFill>
                  <a:srgbClr val="000000"/>
                </a:solidFill>
                <a:latin typeface="Mind Meridian 2"/>
                <a:ea typeface="Mind Meridian 2"/>
                <a:cs typeface="Mind Meridian 2"/>
                <a:sym typeface="Mind Meridian 2"/>
              </a:rPr>
              <a:t>It's about:</a:t>
            </a:r>
          </a:p>
          <a:p>
            <a:pPr algn="l">
              <a:lnSpc>
                <a:spcPts val="1960"/>
              </a:lnSpc>
              <a:spcBef>
                <a:spcPct val="0"/>
              </a:spcBef>
            </a:pPr>
            <a:endParaRPr lang="en-US" sz="4399" dirty="0">
              <a:solidFill>
                <a:srgbClr val="000000"/>
              </a:solidFill>
              <a:latin typeface="Mind Meridian 2"/>
              <a:ea typeface="Mind Meridian 2"/>
              <a:cs typeface="Mind Meridian 2"/>
              <a:sym typeface="Mind Meridian 2"/>
            </a:endParaRPr>
          </a:p>
          <a:p>
            <a:pPr algn="l">
              <a:lnSpc>
                <a:spcPts val="6159"/>
              </a:lnSpc>
              <a:spcBef>
                <a:spcPct val="0"/>
              </a:spcBef>
            </a:pPr>
            <a:r>
              <a:rPr lang="en-US" sz="4399" dirty="0">
                <a:solidFill>
                  <a:srgbClr val="000000"/>
                </a:solidFill>
                <a:latin typeface="Mind Meridian 2"/>
                <a:ea typeface="Mind Meridian 2"/>
                <a:cs typeface="Mind Meridian 2"/>
                <a:sym typeface="Mind Meridian 2"/>
              </a:rPr>
              <a:t>😊  How we feel</a:t>
            </a:r>
          </a:p>
          <a:p>
            <a:pPr algn="l">
              <a:lnSpc>
                <a:spcPts val="6159"/>
              </a:lnSpc>
              <a:spcBef>
                <a:spcPct val="0"/>
              </a:spcBef>
            </a:pPr>
            <a:r>
              <a:rPr lang="en-US" sz="4399" dirty="0">
                <a:solidFill>
                  <a:srgbClr val="000000"/>
                </a:solidFill>
                <a:latin typeface="Mind Meridian 2"/>
                <a:ea typeface="Mind Meridian 2"/>
                <a:cs typeface="Mind Meridian 2"/>
                <a:sym typeface="Mind Meridian 2"/>
              </a:rPr>
              <a:t>💭  How we think</a:t>
            </a:r>
          </a:p>
          <a:p>
            <a:pPr algn="l">
              <a:lnSpc>
                <a:spcPts val="6159"/>
              </a:lnSpc>
              <a:spcBef>
                <a:spcPct val="0"/>
              </a:spcBef>
            </a:pPr>
            <a:r>
              <a:rPr lang="en-US" sz="4399" dirty="0">
                <a:solidFill>
                  <a:srgbClr val="000000"/>
                </a:solidFill>
                <a:latin typeface="Mind Meridian 2"/>
                <a:ea typeface="Mind Meridian 2"/>
                <a:cs typeface="Mind Meridian 2"/>
                <a:sym typeface="Mind Meridian 2"/>
              </a:rPr>
              <a:t>🌱  How we cope with things</a:t>
            </a:r>
          </a:p>
          <a:p>
            <a:pPr algn="l">
              <a:lnSpc>
                <a:spcPts val="6159"/>
              </a:lnSpc>
              <a:spcBef>
                <a:spcPct val="0"/>
              </a:spcBef>
            </a:pPr>
            <a:r>
              <a:rPr lang="en-US" sz="4399" dirty="0">
                <a:solidFill>
                  <a:srgbClr val="000000"/>
                </a:solidFill>
                <a:latin typeface="Mind Meridian 2"/>
                <a:ea typeface="Mind Meridian 2"/>
                <a:cs typeface="Mind Meridian 2"/>
                <a:sym typeface="Mind Meridian 2"/>
              </a:rPr>
              <a:t>🤝  How we connect with other people</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753566" y="8880475"/>
            <a:ext cx="3437434"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1"/>
                <a:ea typeface="Mind Meridian 1"/>
                <a:cs typeface="Mind Meridian 1"/>
                <a:sym typeface="Mind Meridian 1"/>
              </a:rPr>
              <a:t>#TurnNLBlue</a:t>
            </a:r>
          </a:p>
        </p:txBody>
      </p:sp>
      <p:sp>
        <p:nvSpPr>
          <p:cNvPr id="7" name="TextBox 7"/>
          <p:cNvSpPr txBox="1"/>
          <p:nvPr/>
        </p:nvSpPr>
        <p:spPr>
          <a:xfrm>
            <a:off x="2629549" y="329809"/>
            <a:ext cx="13018406"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How are you feeling today</a:t>
            </a:r>
            <a:r>
              <a:rPr lang="en-US" sz="7499" dirty="0">
                <a:solidFill>
                  <a:srgbClr val="FF0071"/>
                </a:solidFill>
                <a:latin typeface="Mind Meridian 1"/>
                <a:ea typeface="Mind Meridian 1"/>
                <a:cs typeface="Mind Meridian 1"/>
                <a:sym typeface="Mind Meridian 1"/>
              </a:rPr>
              <a:t>?</a:t>
            </a:r>
          </a:p>
        </p:txBody>
      </p:sp>
      <p:sp>
        <p:nvSpPr>
          <p:cNvPr id="8" name="TextBox 8"/>
          <p:cNvSpPr txBox="1"/>
          <p:nvPr/>
        </p:nvSpPr>
        <p:spPr>
          <a:xfrm>
            <a:off x="6670006" y="7084292"/>
            <a:ext cx="5217193"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1"/>
                <a:ea typeface="Mind Meridian 1"/>
                <a:cs typeface="Mind Meridian 1"/>
                <a:sym typeface="Mind Meridian 1"/>
              </a:rPr>
              <a:t>All feelings are okay</a:t>
            </a:r>
          </a:p>
        </p:txBody>
      </p:sp>
      <p:sp>
        <p:nvSpPr>
          <p:cNvPr id="9" name="TextBox 9"/>
          <p:cNvSpPr txBox="1"/>
          <p:nvPr/>
        </p:nvSpPr>
        <p:spPr>
          <a:xfrm>
            <a:off x="1461551" y="1971905"/>
            <a:ext cx="1585860" cy="1703118"/>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10" name="TextBox 10"/>
          <p:cNvSpPr txBox="1"/>
          <p:nvPr/>
        </p:nvSpPr>
        <p:spPr>
          <a:xfrm>
            <a:off x="1399083" y="3588569"/>
            <a:ext cx="1765697" cy="66294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HAPPY</a:t>
            </a:r>
          </a:p>
        </p:txBody>
      </p:sp>
      <p:sp>
        <p:nvSpPr>
          <p:cNvPr id="11" name="TextBox 11"/>
          <p:cNvSpPr txBox="1"/>
          <p:nvPr/>
        </p:nvSpPr>
        <p:spPr>
          <a:xfrm>
            <a:off x="5791187" y="1971905"/>
            <a:ext cx="1585860" cy="1703118"/>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12" name="TextBox 12"/>
          <p:cNvSpPr txBox="1"/>
          <p:nvPr/>
        </p:nvSpPr>
        <p:spPr>
          <a:xfrm>
            <a:off x="10132785" y="1791678"/>
            <a:ext cx="2248625" cy="1703118"/>
          </a:xfrm>
          <a:prstGeom prst="rect">
            <a:avLst/>
          </a:prstGeom>
        </p:spPr>
        <p:txBody>
          <a:bodyPr lIns="0" tIns="0" rIns="0" bIns="0" rtlCol="0" anchor="t">
            <a:spAutoFit/>
          </a:bodyPr>
          <a:lstStyle/>
          <a:p>
            <a:pPr algn="ctr">
              <a:lnSpc>
                <a:spcPts val="14041"/>
              </a:lnSpc>
              <a:spcBef>
                <a:spcPct val="0"/>
              </a:spcBef>
            </a:pPr>
            <a:r>
              <a:rPr lang="en-US" sz="10029" dirty="0">
                <a:solidFill>
                  <a:srgbClr val="000000"/>
                </a:solidFill>
                <a:latin typeface="Mind Meridian 1"/>
                <a:ea typeface="Mind Meridian 1"/>
                <a:cs typeface="Mind Meridian 1"/>
                <a:sym typeface="Mind Meridian 1"/>
              </a:rPr>
              <a:t> 🤩 </a:t>
            </a:r>
          </a:p>
        </p:txBody>
      </p:sp>
      <p:sp>
        <p:nvSpPr>
          <p:cNvPr id="13" name="TextBox 13"/>
          <p:cNvSpPr txBox="1"/>
          <p:nvPr/>
        </p:nvSpPr>
        <p:spPr>
          <a:xfrm>
            <a:off x="14641936" y="1791678"/>
            <a:ext cx="1585860" cy="1703118"/>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14" name="TextBox 14"/>
          <p:cNvSpPr txBox="1"/>
          <p:nvPr/>
        </p:nvSpPr>
        <p:spPr>
          <a:xfrm>
            <a:off x="5844500" y="3588569"/>
            <a:ext cx="1479233" cy="66294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CALM</a:t>
            </a:r>
          </a:p>
        </p:txBody>
      </p:sp>
      <p:sp>
        <p:nvSpPr>
          <p:cNvPr id="15" name="TextBox 15"/>
          <p:cNvSpPr txBox="1"/>
          <p:nvPr/>
        </p:nvSpPr>
        <p:spPr>
          <a:xfrm>
            <a:off x="10105287" y="3588569"/>
            <a:ext cx="2303621" cy="66294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EXCITED</a:t>
            </a:r>
          </a:p>
        </p:txBody>
      </p:sp>
      <p:sp>
        <p:nvSpPr>
          <p:cNvPr id="16" name="TextBox 16"/>
          <p:cNvSpPr txBox="1"/>
          <p:nvPr/>
        </p:nvSpPr>
        <p:spPr>
          <a:xfrm>
            <a:off x="14149229" y="3588569"/>
            <a:ext cx="2571274" cy="66294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WORRIED</a:t>
            </a:r>
          </a:p>
        </p:txBody>
      </p:sp>
      <p:grpSp>
        <p:nvGrpSpPr>
          <p:cNvPr id="17" name="Group 17"/>
          <p:cNvGrpSpPr/>
          <p:nvPr/>
        </p:nvGrpSpPr>
        <p:grpSpPr>
          <a:xfrm>
            <a:off x="1461551" y="4422960"/>
            <a:ext cx="15399916" cy="2273207"/>
            <a:chOff x="0" y="-190500"/>
            <a:chExt cx="20533221" cy="3030943"/>
          </a:xfrm>
        </p:grpSpPr>
        <p:sp>
          <p:nvSpPr>
            <p:cNvPr id="18" name="TextBox 18"/>
            <p:cNvSpPr txBox="1"/>
            <p:nvPr/>
          </p:nvSpPr>
          <p:spPr>
            <a:xfrm>
              <a:off x="16655752" y="1940623"/>
              <a:ext cx="3877469" cy="85852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CONFUSED</a:t>
              </a:r>
            </a:p>
          </p:txBody>
        </p:sp>
        <p:sp>
          <p:nvSpPr>
            <p:cNvPr id="19" name="TextBox 19"/>
            <p:cNvSpPr txBox="1"/>
            <p:nvPr/>
          </p:nvSpPr>
          <p:spPr>
            <a:xfrm>
              <a:off x="0" y="-190500"/>
              <a:ext cx="2114479" cy="2207323"/>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20" name="TextBox 20"/>
            <p:cNvSpPr txBox="1"/>
            <p:nvPr/>
          </p:nvSpPr>
          <p:spPr>
            <a:xfrm>
              <a:off x="360247" y="1940623"/>
              <a:ext cx="1551817" cy="899820"/>
            </a:xfrm>
            <a:prstGeom prst="rect">
              <a:avLst/>
            </a:prstGeom>
          </p:spPr>
          <p:txBody>
            <a:bodyPr wrap="square" lIns="0" tIns="0" rIns="0" bIns="0" rtlCol="0" anchor="t">
              <a:spAutoFit/>
            </a:bodyPr>
            <a:lstStyle/>
            <a:p>
              <a:pPr algn="ctr">
                <a:lnSpc>
                  <a:spcPts val="5459"/>
                </a:lnSpc>
                <a:spcBef>
                  <a:spcPct val="0"/>
                </a:spcBef>
              </a:pPr>
              <a:r>
                <a:rPr lang="en-US" sz="3899" dirty="0">
                  <a:solidFill>
                    <a:srgbClr val="000000"/>
                  </a:solidFill>
                  <a:latin typeface="Mind Meridian 1"/>
                  <a:ea typeface="Mind Meridian 1"/>
                  <a:cs typeface="Mind Meridian 1"/>
                  <a:sym typeface="Mind Meridian 1"/>
                </a:rPr>
                <a:t>SAD</a:t>
              </a:r>
            </a:p>
          </p:txBody>
        </p:sp>
        <p:sp>
          <p:nvSpPr>
            <p:cNvPr id="21" name="TextBox 21"/>
            <p:cNvSpPr txBox="1"/>
            <p:nvPr/>
          </p:nvSpPr>
          <p:spPr>
            <a:xfrm>
              <a:off x="5736247" y="-190500"/>
              <a:ext cx="2114479" cy="2207323"/>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22" name="TextBox 22"/>
            <p:cNvSpPr txBox="1"/>
            <p:nvPr/>
          </p:nvSpPr>
          <p:spPr>
            <a:xfrm>
              <a:off x="11966888" y="-190500"/>
              <a:ext cx="2114479" cy="2207323"/>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23" name="TextBox 23"/>
            <p:cNvSpPr txBox="1"/>
            <p:nvPr/>
          </p:nvSpPr>
          <p:spPr>
            <a:xfrm>
              <a:off x="17537246" y="-190500"/>
              <a:ext cx="2114479" cy="2207323"/>
            </a:xfrm>
            <a:prstGeom prst="rect">
              <a:avLst/>
            </a:prstGeom>
          </p:spPr>
          <p:txBody>
            <a:bodyPr lIns="0" tIns="0" rIns="0" bIns="0" rtlCol="0" anchor="t">
              <a:spAutoFit/>
            </a:bodyPr>
            <a:lstStyle/>
            <a:p>
              <a:pPr algn="ctr">
                <a:lnSpc>
                  <a:spcPts val="14041"/>
                </a:lnSpc>
                <a:spcBef>
                  <a:spcPct val="0"/>
                </a:spcBef>
              </a:pPr>
              <a:r>
                <a:rPr lang="en-US" sz="10029">
                  <a:solidFill>
                    <a:srgbClr val="000000"/>
                  </a:solidFill>
                  <a:latin typeface="Mind Meridian 1"/>
                  <a:ea typeface="Mind Meridian 1"/>
                  <a:cs typeface="Mind Meridian 1"/>
                  <a:sym typeface="Mind Meridian 1"/>
                </a:rPr>
                <a:t>😕</a:t>
              </a:r>
            </a:p>
          </p:txBody>
        </p:sp>
        <p:sp>
          <p:nvSpPr>
            <p:cNvPr id="24" name="TextBox 24"/>
            <p:cNvSpPr txBox="1"/>
            <p:nvPr/>
          </p:nvSpPr>
          <p:spPr>
            <a:xfrm>
              <a:off x="5576033" y="1940623"/>
              <a:ext cx="2434908" cy="85852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ANGRY</a:t>
              </a:r>
            </a:p>
          </p:txBody>
        </p:sp>
        <p:sp>
          <p:nvSpPr>
            <p:cNvPr id="25" name="TextBox 25"/>
            <p:cNvSpPr txBox="1"/>
            <p:nvPr/>
          </p:nvSpPr>
          <p:spPr>
            <a:xfrm>
              <a:off x="11962134" y="1940623"/>
              <a:ext cx="2156460" cy="85852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1"/>
                  <a:ea typeface="Mind Meridian 1"/>
                  <a:cs typeface="Mind Meridian 1"/>
                  <a:sym typeface="Mind Meridian 1"/>
                </a:rPr>
                <a:t>TIRED</a:t>
              </a:r>
            </a:p>
          </p:txBody>
        </p:sp>
      </p:gr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9803683" y="2004625"/>
            <a:ext cx="1884731" cy="1906175"/>
          </a:xfrm>
          <a:custGeom>
            <a:avLst/>
            <a:gdLst/>
            <a:ahLst/>
            <a:cxnLst/>
            <a:rect l="l" t="t" r="r" b="b"/>
            <a:pathLst>
              <a:path w="1884731" h="1906175">
                <a:moveTo>
                  <a:pt x="0" y="0"/>
                </a:moveTo>
                <a:lnTo>
                  <a:pt x="1884730" y="0"/>
                </a:lnTo>
                <a:lnTo>
                  <a:pt x="1884730" y="1906176"/>
                </a:lnTo>
                <a:lnTo>
                  <a:pt x="0" y="1906176"/>
                </a:lnTo>
                <a:lnTo>
                  <a:pt x="0" y="0"/>
                </a:lnTo>
                <a:close/>
              </a:path>
            </a:pathLst>
          </a:custGeom>
          <a:blipFill>
            <a:blip r:embed="rId4"/>
            <a:stretch>
              <a:fillRect/>
            </a:stretch>
          </a:blipFill>
        </p:spPr>
        <p:txBody>
          <a:bodyPr/>
          <a:lstStyle/>
          <a:p>
            <a:endParaRPr lang="en-GB"/>
          </a:p>
        </p:txBody>
      </p:sp>
      <p:sp>
        <p:nvSpPr>
          <p:cNvPr id="7" name="Freeform 7"/>
          <p:cNvSpPr/>
          <p:nvPr/>
        </p:nvSpPr>
        <p:spPr>
          <a:xfrm>
            <a:off x="1291030" y="2224326"/>
            <a:ext cx="1502593" cy="1502593"/>
          </a:xfrm>
          <a:custGeom>
            <a:avLst/>
            <a:gdLst/>
            <a:ahLst/>
            <a:cxnLst/>
            <a:rect l="l" t="t" r="r" b="b"/>
            <a:pathLst>
              <a:path w="1502593" h="1502593">
                <a:moveTo>
                  <a:pt x="0" y="0"/>
                </a:moveTo>
                <a:lnTo>
                  <a:pt x="1502593" y="0"/>
                </a:lnTo>
                <a:lnTo>
                  <a:pt x="1502593" y="1502593"/>
                </a:lnTo>
                <a:lnTo>
                  <a:pt x="0" y="150259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p:cNvSpPr/>
          <p:nvPr/>
        </p:nvSpPr>
        <p:spPr>
          <a:xfrm>
            <a:off x="5292043" y="2224326"/>
            <a:ext cx="1730339" cy="1704384"/>
          </a:xfrm>
          <a:custGeom>
            <a:avLst/>
            <a:gdLst/>
            <a:ahLst/>
            <a:cxnLst/>
            <a:rect l="l" t="t" r="r" b="b"/>
            <a:pathLst>
              <a:path w="1730339" h="1704384">
                <a:moveTo>
                  <a:pt x="0" y="0"/>
                </a:moveTo>
                <a:lnTo>
                  <a:pt x="1730340" y="0"/>
                </a:lnTo>
                <a:lnTo>
                  <a:pt x="1730340" y="1704384"/>
                </a:lnTo>
                <a:lnTo>
                  <a:pt x="0" y="17043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4705688" y="1902902"/>
            <a:ext cx="2145441" cy="2145441"/>
          </a:xfrm>
          <a:custGeom>
            <a:avLst/>
            <a:gdLst/>
            <a:ahLst/>
            <a:cxnLst/>
            <a:rect l="l" t="t" r="r" b="b"/>
            <a:pathLst>
              <a:path w="2145441" h="2145441">
                <a:moveTo>
                  <a:pt x="0" y="0"/>
                </a:moveTo>
                <a:lnTo>
                  <a:pt x="2145441" y="0"/>
                </a:lnTo>
                <a:lnTo>
                  <a:pt x="2145441" y="2145441"/>
                </a:lnTo>
                <a:lnTo>
                  <a:pt x="0" y="2145441"/>
                </a:lnTo>
                <a:lnTo>
                  <a:pt x="0" y="0"/>
                </a:lnTo>
                <a:close/>
              </a:path>
            </a:pathLst>
          </a:custGeom>
          <a:blipFill>
            <a:blip r:embed="rId7"/>
            <a:stretch>
              <a:fillRect/>
            </a:stretch>
          </a:blipFill>
        </p:spPr>
        <p:txBody>
          <a:bodyPr/>
          <a:lstStyle/>
          <a:p>
            <a:endParaRPr lang="en-GB"/>
          </a:p>
        </p:txBody>
      </p:sp>
      <p:sp>
        <p:nvSpPr>
          <p:cNvPr id="10" name="Freeform 10"/>
          <p:cNvSpPr/>
          <p:nvPr/>
        </p:nvSpPr>
        <p:spPr>
          <a:xfrm>
            <a:off x="598479" y="4714711"/>
            <a:ext cx="2887694" cy="2679540"/>
          </a:xfrm>
          <a:custGeom>
            <a:avLst/>
            <a:gdLst/>
            <a:ahLst/>
            <a:cxnLst/>
            <a:rect l="l" t="t" r="r" b="b"/>
            <a:pathLst>
              <a:path w="2887694" h="2679540">
                <a:moveTo>
                  <a:pt x="0" y="0"/>
                </a:moveTo>
                <a:lnTo>
                  <a:pt x="2887694" y="0"/>
                </a:lnTo>
                <a:lnTo>
                  <a:pt x="2887694" y="2679539"/>
                </a:lnTo>
                <a:lnTo>
                  <a:pt x="0" y="2679539"/>
                </a:lnTo>
                <a:lnTo>
                  <a:pt x="0" y="0"/>
                </a:lnTo>
                <a:close/>
              </a:path>
            </a:pathLst>
          </a:custGeom>
          <a:blipFill>
            <a:blip r:embed="rId8"/>
            <a:stretch>
              <a:fillRect/>
            </a:stretch>
          </a:blipFill>
        </p:spPr>
        <p:txBody>
          <a:bodyPr/>
          <a:lstStyle/>
          <a:p>
            <a:endParaRPr lang="en-GB"/>
          </a:p>
        </p:txBody>
      </p:sp>
      <p:sp>
        <p:nvSpPr>
          <p:cNvPr id="11" name="Freeform 11"/>
          <p:cNvSpPr/>
          <p:nvPr/>
        </p:nvSpPr>
        <p:spPr>
          <a:xfrm>
            <a:off x="6031929" y="4959835"/>
            <a:ext cx="931169" cy="2020619"/>
          </a:xfrm>
          <a:custGeom>
            <a:avLst/>
            <a:gdLst/>
            <a:ahLst/>
            <a:cxnLst/>
            <a:rect l="l" t="t" r="r" b="b"/>
            <a:pathLst>
              <a:path w="931169" h="2020619">
                <a:moveTo>
                  <a:pt x="0" y="0"/>
                </a:moveTo>
                <a:lnTo>
                  <a:pt x="931168" y="0"/>
                </a:lnTo>
                <a:lnTo>
                  <a:pt x="931168" y="2020619"/>
                </a:lnTo>
                <a:lnTo>
                  <a:pt x="0" y="2020619"/>
                </a:lnTo>
                <a:lnTo>
                  <a:pt x="0" y="0"/>
                </a:lnTo>
                <a:close/>
              </a:path>
            </a:pathLst>
          </a:custGeom>
          <a:blipFill>
            <a:blip r:embed="rId9"/>
            <a:stretch>
              <a:fillRect/>
            </a:stretch>
          </a:blipFill>
        </p:spPr>
        <p:txBody>
          <a:bodyPr/>
          <a:lstStyle/>
          <a:p>
            <a:endParaRPr lang="en-GB"/>
          </a:p>
        </p:txBody>
      </p:sp>
      <p:sp>
        <p:nvSpPr>
          <p:cNvPr id="12" name="Freeform 12"/>
          <p:cNvSpPr/>
          <p:nvPr/>
        </p:nvSpPr>
        <p:spPr>
          <a:xfrm>
            <a:off x="9744397" y="4829018"/>
            <a:ext cx="2424756" cy="2424756"/>
          </a:xfrm>
          <a:custGeom>
            <a:avLst/>
            <a:gdLst/>
            <a:ahLst/>
            <a:cxnLst/>
            <a:rect l="l" t="t" r="r" b="b"/>
            <a:pathLst>
              <a:path w="2424756" h="2424756">
                <a:moveTo>
                  <a:pt x="0" y="0"/>
                </a:moveTo>
                <a:lnTo>
                  <a:pt x="2424756" y="0"/>
                </a:lnTo>
                <a:lnTo>
                  <a:pt x="2424756" y="2424755"/>
                </a:lnTo>
                <a:lnTo>
                  <a:pt x="0" y="2424755"/>
                </a:lnTo>
                <a:lnTo>
                  <a:pt x="0" y="0"/>
                </a:lnTo>
                <a:close/>
              </a:path>
            </a:pathLst>
          </a:custGeom>
          <a:blipFill>
            <a:blip r:embed="rId10"/>
            <a:stretch>
              <a:fillRect/>
            </a:stretch>
          </a:blipFill>
        </p:spPr>
        <p:txBody>
          <a:bodyPr/>
          <a:lstStyle/>
          <a:p>
            <a:endParaRPr lang="en-GB"/>
          </a:p>
        </p:txBody>
      </p:sp>
      <p:sp>
        <p:nvSpPr>
          <p:cNvPr id="13" name="Freeform 13"/>
          <p:cNvSpPr/>
          <p:nvPr/>
        </p:nvSpPr>
        <p:spPr>
          <a:xfrm>
            <a:off x="14950453" y="5450120"/>
            <a:ext cx="1682043" cy="1682043"/>
          </a:xfrm>
          <a:custGeom>
            <a:avLst/>
            <a:gdLst/>
            <a:ahLst/>
            <a:cxnLst/>
            <a:rect l="l" t="t" r="r" b="b"/>
            <a:pathLst>
              <a:path w="1682043" h="1682043">
                <a:moveTo>
                  <a:pt x="0" y="0"/>
                </a:moveTo>
                <a:lnTo>
                  <a:pt x="1682043" y="0"/>
                </a:lnTo>
                <a:lnTo>
                  <a:pt x="1682043" y="1682043"/>
                </a:lnTo>
                <a:lnTo>
                  <a:pt x="0" y="1682043"/>
                </a:lnTo>
                <a:lnTo>
                  <a:pt x="0" y="0"/>
                </a:lnTo>
                <a:close/>
              </a:path>
            </a:pathLst>
          </a:custGeom>
          <a:blipFill>
            <a:blip r:embed="rId11"/>
            <a:stretch>
              <a:fillRect/>
            </a:stretch>
          </a:blipFill>
        </p:spPr>
        <p:txBody>
          <a:bodyPr/>
          <a:lstStyle/>
          <a:p>
            <a:endParaRPr lang="en-GB"/>
          </a:p>
        </p:txBody>
      </p:sp>
      <p:sp>
        <p:nvSpPr>
          <p:cNvPr id="14" name="TextBox 14"/>
          <p:cNvSpPr txBox="1"/>
          <p:nvPr/>
        </p:nvSpPr>
        <p:spPr>
          <a:xfrm>
            <a:off x="839171" y="8880475"/>
            <a:ext cx="3244782"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5" name="TextBox 15"/>
          <p:cNvSpPr txBox="1"/>
          <p:nvPr/>
        </p:nvSpPr>
        <p:spPr>
          <a:xfrm>
            <a:off x="1291030" y="402740"/>
            <a:ext cx="15712797"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What helps our minds feel good</a:t>
            </a:r>
            <a:r>
              <a:rPr lang="en-US" sz="7499" dirty="0">
                <a:solidFill>
                  <a:srgbClr val="FF0071"/>
                </a:solidFill>
                <a:latin typeface="Mind Meridian 1"/>
                <a:ea typeface="Mind Meridian 1"/>
                <a:cs typeface="Mind Meridian 1"/>
                <a:sym typeface="Mind Meridian 1"/>
              </a:rPr>
              <a:t>?</a:t>
            </a:r>
          </a:p>
        </p:txBody>
      </p:sp>
      <p:sp>
        <p:nvSpPr>
          <p:cNvPr id="16" name="TextBox 16"/>
          <p:cNvSpPr txBox="1"/>
          <p:nvPr/>
        </p:nvSpPr>
        <p:spPr>
          <a:xfrm>
            <a:off x="1028700" y="4091776"/>
            <a:ext cx="1888144" cy="622935"/>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Mind Meridian 1"/>
                <a:ea typeface="Mind Meridian 1"/>
                <a:cs typeface="Mind Meridian 1"/>
                <a:sym typeface="Mind Meridian 1"/>
              </a:rPr>
              <a:t>Playing</a:t>
            </a:r>
          </a:p>
        </p:txBody>
      </p:sp>
      <p:sp>
        <p:nvSpPr>
          <p:cNvPr id="17" name="TextBox 17"/>
          <p:cNvSpPr txBox="1"/>
          <p:nvPr/>
        </p:nvSpPr>
        <p:spPr>
          <a:xfrm>
            <a:off x="4258594" y="4108286"/>
            <a:ext cx="4010562" cy="6064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Moving our bodies</a:t>
            </a:r>
          </a:p>
        </p:txBody>
      </p:sp>
      <p:sp>
        <p:nvSpPr>
          <p:cNvPr id="18" name="TextBox 18"/>
          <p:cNvSpPr txBox="1"/>
          <p:nvPr/>
        </p:nvSpPr>
        <p:spPr>
          <a:xfrm>
            <a:off x="8662139" y="4091776"/>
            <a:ext cx="4934746" cy="6064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Getting enough sleep</a:t>
            </a:r>
          </a:p>
        </p:txBody>
      </p:sp>
      <p:sp>
        <p:nvSpPr>
          <p:cNvPr id="19" name="TextBox 19"/>
          <p:cNvSpPr txBox="1"/>
          <p:nvPr/>
        </p:nvSpPr>
        <p:spPr>
          <a:xfrm>
            <a:off x="13987410" y="3972143"/>
            <a:ext cx="3581997" cy="1225550"/>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Talking about our feelings</a:t>
            </a:r>
          </a:p>
        </p:txBody>
      </p:sp>
      <p:sp>
        <p:nvSpPr>
          <p:cNvPr id="20" name="TextBox 20"/>
          <p:cNvSpPr txBox="1"/>
          <p:nvPr/>
        </p:nvSpPr>
        <p:spPr>
          <a:xfrm>
            <a:off x="363571" y="7043278"/>
            <a:ext cx="3357511" cy="6064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Being creative</a:t>
            </a:r>
          </a:p>
        </p:txBody>
      </p:sp>
      <p:sp>
        <p:nvSpPr>
          <p:cNvPr id="21" name="TextBox 21"/>
          <p:cNvSpPr txBox="1"/>
          <p:nvPr/>
        </p:nvSpPr>
        <p:spPr>
          <a:xfrm>
            <a:off x="4083953" y="6861108"/>
            <a:ext cx="5054800" cy="1225550"/>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Spending time with people you care about</a:t>
            </a:r>
          </a:p>
        </p:txBody>
      </p:sp>
      <p:sp>
        <p:nvSpPr>
          <p:cNvPr id="22" name="TextBox 22"/>
          <p:cNvSpPr txBox="1"/>
          <p:nvPr/>
        </p:nvSpPr>
        <p:spPr>
          <a:xfrm>
            <a:off x="9543344" y="7170670"/>
            <a:ext cx="3172337" cy="6064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Mind Meridian 1"/>
                <a:ea typeface="Mind Meridian 1"/>
                <a:cs typeface="Mind Meridian 1"/>
                <a:sym typeface="Mind Meridian 1"/>
              </a:rPr>
              <a:t>Being outside</a:t>
            </a:r>
          </a:p>
        </p:txBody>
      </p:sp>
      <p:sp>
        <p:nvSpPr>
          <p:cNvPr id="23" name="TextBox 23"/>
          <p:cNvSpPr txBox="1"/>
          <p:nvPr/>
        </p:nvSpPr>
        <p:spPr>
          <a:xfrm>
            <a:off x="13987409" y="7177573"/>
            <a:ext cx="3937019" cy="606425"/>
          </a:xfrm>
          <a:prstGeom prst="rect">
            <a:avLst/>
          </a:prstGeom>
        </p:spPr>
        <p:txBody>
          <a:bodyPr wrap="square" lIns="0" tIns="0" rIns="0" bIns="0" rtlCol="0" anchor="t">
            <a:spAutoFit/>
          </a:bodyPr>
          <a:lstStyle/>
          <a:p>
            <a:pPr algn="ctr">
              <a:lnSpc>
                <a:spcPts val="4900"/>
              </a:lnSpc>
              <a:spcBef>
                <a:spcPct val="0"/>
              </a:spcBef>
            </a:pPr>
            <a:r>
              <a:rPr lang="en-US" sz="3500" dirty="0">
                <a:solidFill>
                  <a:srgbClr val="000000"/>
                </a:solidFill>
                <a:latin typeface="Mind Meridian 1"/>
                <a:ea typeface="Mind Meridian 1"/>
                <a:cs typeface="Mind Meridian 1"/>
                <a:sym typeface="Mind Meridian 1"/>
              </a:rPr>
              <a:t>Having quiet time</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1188093" y="6365409"/>
            <a:ext cx="834168" cy="855557"/>
          </a:xfrm>
          <a:custGeom>
            <a:avLst/>
            <a:gdLst/>
            <a:ahLst/>
            <a:cxnLst/>
            <a:rect l="l" t="t" r="r" b="b"/>
            <a:pathLst>
              <a:path w="834168" h="855557">
                <a:moveTo>
                  <a:pt x="0" y="0"/>
                </a:moveTo>
                <a:lnTo>
                  <a:pt x="834168" y="0"/>
                </a:lnTo>
                <a:lnTo>
                  <a:pt x="834168" y="855557"/>
                </a:lnTo>
                <a:lnTo>
                  <a:pt x="0" y="8555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7"/>
          <p:cNvSpPr/>
          <p:nvPr/>
        </p:nvSpPr>
        <p:spPr>
          <a:xfrm>
            <a:off x="5687475" y="6365409"/>
            <a:ext cx="855557" cy="855557"/>
          </a:xfrm>
          <a:custGeom>
            <a:avLst/>
            <a:gdLst/>
            <a:ahLst/>
            <a:cxnLst/>
            <a:rect l="l" t="t" r="r" b="b"/>
            <a:pathLst>
              <a:path w="855557" h="855557">
                <a:moveTo>
                  <a:pt x="0" y="0"/>
                </a:moveTo>
                <a:lnTo>
                  <a:pt x="855557" y="0"/>
                </a:lnTo>
                <a:lnTo>
                  <a:pt x="855557" y="855557"/>
                </a:lnTo>
                <a:lnTo>
                  <a:pt x="0" y="85555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8" name="Freeform 8"/>
          <p:cNvSpPr/>
          <p:nvPr/>
        </p:nvSpPr>
        <p:spPr>
          <a:xfrm>
            <a:off x="11094857" y="6365409"/>
            <a:ext cx="654501" cy="855557"/>
          </a:xfrm>
          <a:custGeom>
            <a:avLst/>
            <a:gdLst/>
            <a:ahLst/>
            <a:cxnLst/>
            <a:rect l="l" t="t" r="r" b="b"/>
            <a:pathLst>
              <a:path w="654501" h="855557">
                <a:moveTo>
                  <a:pt x="0" y="0"/>
                </a:moveTo>
                <a:lnTo>
                  <a:pt x="654501" y="0"/>
                </a:lnTo>
                <a:lnTo>
                  <a:pt x="654501" y="855557"/>
                </a:lnTo>
                <a:lnTo>
                  <a:pt x="0" y="85555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1797427" y="3522042"/>
            <a:ext cx="3405553" cy="3405553"/>
          </a:xfrm>
          <a:custGeom>
            <a:avLst/>
            <a:gdLst/>
            <a:ahLst/>
            <a:cxnLst/>
            <a:rect l="l" t="t" r="r" b="b"/>
            <a:pathLst>
              <a:path w="3405553" h="3405553">
                <a:moveTo>
                  <a:pt x="0" y="0"/>
                </a:moveTo>
                <a:lnTo>
                  <a:pt x="3405553" y="0"/>
                </a:lnTo>
                <a:lnTo>
                  <a:pt x="3405553" y="3405554"/>
                </a:lnTo>
                <a:lnTo>
                  <a:pt x="0" y="3405554"/>
                </a:lnTo>
                <a:lnTo>
                  <a:pt x="0" y="0"/>
                </a:lnTo>
                <a:close/>
              </a:path>
            </a:pathLst>
          </a:custGeom>
          <a:blipFill>
            <a:blip r:embed="rId7"/>
            <a:stretch>
              <a:fillRect/>
            </a:stretch>
          </a:blipFill>
        </p:spPr>
        <p:txBody>
          <a:bodyPr/>
          <a:lstStyle/>
          <a:p>
            <a:endParaRPr lang="en-GB"/>
          </a:p>
        </p:txBody>
      </p:sp>
      <p:sp>
        <p:nvSpPr>
          <p:cNvPr id="10" name="TextBox 10"/>
          <p:cNvSpPr txBox="1"/>
          <p:nvPr/>
        </p:nvSpPr>
        <p:spPr>
          <a:xfrm>
            <a:off x="839170" y="8880475"/>
            <a:ext cx="31994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1" name="TextBox 11"/>
          <p:cNvSpPr txBox="1"/>
          <p:nvPr/>
        </p:nvSpPr>
        <p:spPr>
          <a:xfrm>
            <a:off x="2409339" y="410253"/>
            <a:ext cx="13458825"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When things don’t feel okay</a:t>
            </a:r>
          </a:p>
        </p:txBody>
      </p:sp>
      <p:sp>
        <p:nvSpPr>
          <p:cNvPr id="12" name="TextBox 12"/>
          <p:cNvSpPr txBox="1"/>
          <p:nvPr/>
        </p:nvSpPr>
        <p:spPr>
          <a:xfrm>
            <a:off x="6342671" y="2203297"/>
            <a:ext cx="5592160"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000000"/>
                </a:solidFill>
                <a:latin typeface="Mind Meridian 2"/>
                <a:ea typeface="Mind Meridian 2"/>
                <a:cs typeface="Mind Meridian 2"/>
                <a:sym typeface="Mind Meridian 2"/>
              </a:rPr>
              <a:t>It’s okay to ask for help</a:t>
            </a:r>
          </a:p>
        </p:txBody>
      </p:sp>
      <p:sp>
        <p:nvSpPr>
          <p:cNvPr id="13" name="TextBox 13"/>
          <p:cNvSpPr txBox="1"/>
          <p:nvPr/>
        </p:nvSpPr>
        <p:spPr>
          <a:xfrm>
            <a:off x="1137751" y="3326701"/>
            <a:ext cx="16002000" cy="667362"/>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1"/>
                <a:ea typeface="Mind Meridian 1"/>
                <a:cs typeface="Mind Meridian 1"/>
                <a:sym typeface="Mind Meridian 1"/>
              </a:rPr>
              <a:t>You don’t have to deal with difficult feelings or worries alone 💙</a:t>
            </a:r>
          </a:p>
        </p:txBody>
      </p:sp>
      <p:sp>
        <p:nvSpPr>
          <p:cNvPr id="14" name="TextBox 14"/>
          <p:cNvSpPr txBox="1"/>
          <p:nvPr/>
        </p:nvSpPr>
        <p:spPr>
          <a:xfrm>
            <a:off x="1122418" y="4561878"/>
            <a:ext cx="7100650" cy="662940"/>
          </a:xfrm>
          <a:prstGeom prst="rect">
            <a:avLst/>
          </a:prstGeom>
        </p:spPr>
        <p:txBody>
          <a:bodyPr lIns="0" tIns="0" rIns="0" bIns="0" rtlCol="0" anchor="t">
            <a:spAutoFit/>
          </a:bodyPr>
          <a:lstStyle/>
          <a:p>
            <a:pPr algn="ctr">
              <a:lnSpc>
                <a:spcPts val="5459"/>
              </a:lnSpc>
              <a:spcBef>
                <a:spcPct val="0"/>
              </a:spcBef>
            </a:pPr>
            <a:r>
              <a:rPr lang="en-US" sz="3899" dirty="0">
                <a:solidFill>
                  <a:srgbClr val="000000"/>
                </a:solidFill>
                <a:latin typeface="Mind Meridian 2"/>
                <a:ea typeface="Mind Meridian 2"/>
                <a:cs typeface="Mind Meridian 2"/>
                <a:sym typeface="Mind Meridian 2"/>
              </a:rPr>
              <a:t>Talk to someone you trust like: </a:t>
            </a:r>
          </a:p>
        </p:txBody>
      </p:sp>
      <p:sp>
        <p:nvSpPr>
          <p:cNvPr id="15" name="TextBox 15"/>
          <p:cNvSpPr txBox="1"/>
          <p:nvPr/>
        </p:nvSpPr>
        <p:spPr>
          <a:xfrm>
            <a:off x="2354900" y="6558026"/>
            <a:ext cx="2369500"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000000"/>
                </a:solidFill>
                <a:latin typeface="Mind Meridian 2"/>
                <a:ea typeface="Mind Meridian 2"/>
                <a:cs typeface="Mind Meridian 2"/>
                <a:sym typeface="Mind Meridian 2"/>
              </a:rPr>
              <a:t>A teacher</a:t>
            </a:r>
          </a:p>
        </p:txBody>
      </p:sp>
      <p:sp>
        <p:nvSpPr>
          <p:cNvPr id="16" name="TextBox 16"/>
          <p:cNvSpPr txBox="1"/>
          <p:nvPr/>
        </p:nvSpPr>
        <p:spPr>
          <a:xfrm>
            <a:off x="6981425" y="6558026"/>
            <a:ext cx="3382214"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000000"/>
                </a:solidFill>
                <a:latin typeface="Mind Meridian 2"/>
                <a:ea typeface="Mind Meridian 2"/>
                <a:cs typeface="Mind Meridian 2"/>
                <a:sym typeface="Mind Meridian 2"/>
              </a:rPr>
              <a:t>A parent/carer</a:t>
            </a:r>
          </a:p>
        </p:txBody>
      </p:sp>
      <p:sp>
        <p:nvSpPr>
          <p:cNvPr id="17" name="TextBox 17"/>
          <p:cNvSpPr txBox="1"/>
          <p:nvPr/>
        </p:nvSpPr>
        <p:spPr>
          <a:xfrm>
            <a:off x="12082733" y="6558026"/>
            <a:ext cx="5290867"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000000"/>
                </a:solidFill>
                <a:latin typeface="Mind Meridian 2"/>
                <a:ea typeface="Mind Meridian 2"/>
                <a:cs typeface="Mind Meridian 2"/>
                <a:sym typeface="Mind Meridian 2"/>
              </a:rPr>
              <a:t>Another trusted adult</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grpSp>
        <p:nvGrpSpPr>
          <p:cNvPr id="6" name="Group 6"/>
          <p:cNvGrpSpPr/>
          <p:nvPr/>
        </p:nvGrpSpPr>
        <p:grpSpPr>
          <a:xfrm>
            <a:off x="12714033" y="3683000"/>
            <a:ext cx="4545267" cy="3977109"/>
            <a:chOff x="0" y="0"/>
            <a:chExt cx="812800" cy="711200"/>
          </a:xfrm>
        </p:grpSpPr>
        <p:sp>
          <p:nvSpPr>
            <p:cNvPr id="7" name="Freeform 7"/>
            <p:cNvSpPr/>
            <p:nvPr/>
          </p:nvSpPr>
          <p:spPr>
            <a:xfrm>
              <a:off x="0" y="0"/>
              <a:ext cx="812800" cy="711200"/>
            </a:xfrm>
            <a:custGeom>
              <a:avLst/>
              <a:gdLst/>
              <a:ahLst/>
              <a:cxnLst/>
              <a:rect l="l" t="t" r="r" b="b"/>
              <a:pathLst>
                <a:path w="812800" h="711200">
                  <a:moveTo>
                    <a:pt x="32223" y="113558"/>
                  </a:moveTo>
                  <a:cubicBezTo>
                    <a:pt x="-33680" y="222131"/>
                    <a:pt x="12749" y="327809"/>
                    <a:pt x="71096" y="383897"/>
                  </a:cubicBezTo>
                  <a:lnTo>
                    <a:pt x="412247" y="711200"/>
                  </a:lnTo>
                  <a:lnTo>
                    <a:pt x="746197" y="385067"/>
                  </a:lnTo>
                  <a:cubicBezTo>
                    <a:pt x="800465" y="324730"/>
                    <a:pt x="821266" y="260730"/>
                    <a:pt x="809713" y="189465"/>
                  </a:cubicBezTo>
                  <a:cubicBezTo>
                    <a:pt x="793755" y="90882"/>
                    <a:pt x="712517" y="14398"/>
                    <a:pt x="612162" y="3476"/>
                  </a:cubicBezTo>
                  <a:cubicBezTo>
                    <a:pt x="550612" y="-3151"/>
                    <a:pt x="491155" y="14267"/>
                    <a:pt x="444750" y="52829"/>
                  </a:cubicBezTo>
                  <a:cubicBezTo>
                    <a:pt x="432260" y="63204"/>
                    <a:pt x="421096" y="74804"/>
                    <a:pt x="411367" y="87411"/>
                  </a:cubicBezTo>
                  <a:cubicBezTo>
                    <a:pt x="399823" y="73056"/>
                    <a:pt x="386287" y="59925"/>
                    <a:pt x="370977" y="48288"/>
                  </a:cubicBezTo>
                  <a:cubicBezTo>
                    <a:pt x="317614" y="7733"/>
                    <a:pt x="249687" y="-8369"/>
                    <a:pt x="184440" y="4154"/>
                  </a:cubicBezTo>
                  <a:cubicBezTo>
                    <a:pt x="122643" y="16092"/>
                    <a:pt x="67173" y="55954"/>
                    <a:pt x="32223" y="113558"/>
                  </a:cubicBezTo>
                  <a:close/>
                </a:path>
              </a:pathLst>
            </a:custGeom>
            <a:blipFill>
              <a:blip r:embed="rId4"/>
              <a:stretch>
                <a:fillRect l="-15592" r="-15592"/>
              </a:stretch>
            </a:blipFill>
          </p:spPr>
          <p:txBody>
            <a:bodyPr/>
            <a:lstStyle/>
            <a:p>
              <a:endParaRPr lang="en-GB"/>
            </a:p>
          </p:txBody>
        </p:sp>
      </p:grpSp>
      <p:grpSp>
        <p:nvGrpSpPr>
          <p:cNvPr id="8" name="Group 8"/>
          <p:cNvGrpSpPr/>
          <p:nvPr/>
        </p:nvGrpSpPr>
        <p:grpSpPr>
          <a:xfrm>
            <a:off x="594867" y="3330575"/>
            <a:ext cx="4276996" cy="427699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7374" r="-32625"/>
              </a:stretch>
            </a:blipFill>
          </p:spPr>
          <p:txBody>
            <a:bodyPr/>
            <a:lstStyle/>
            <a:p>
              <a:endParaRPr lang="en-GB"/>
            </a:p>
          </p:txBody>
        </p:sp>
      </p:grpSp>
      <p:sp>
        <p:nvSpPr>
          <p:cNvPr id="10" name="TextBox 10"/>
          <p:cNvSpPr txBox="1"/>
          <p:nvPr/>
        </p:nvSpPr>
        <p:spPr>
          <a:xfrm>
            <a:off x="6122803" y="3684060"/>
            <a:ext cx="6042393" cy="4091940"/>
          </a:xfrm>
          <a:prstGeom prst="rect">
            <a:avLst/>
          </a:prstGeom>
        </p:spPr>
        <p:txBody>
          <a:bodyPr lIns="0" tIns="0" rIns="0" bIns="0" rtlCol="0" anchor="t">
            <a:spAutoFit/>
          </a:bodyPr>
          <a:lstStyle/>
          <a:p>
            <a:pPr algn="l">
              <a:lnSpc>
                <a:spcPts val="5459"/>
              </a:lnSpc>
            </a:pPr>
            <a:r>
              <a:rPr lang="en-US" sz="3899">
                <a:solidFill>
                  <a:srgbClr val="000000"/>
                </a:solidFill>
                <a:latin typeface="Mind Meridian 2"/>
                <a:ea typeface="Mind Meridian 2"/>
                <a:cs typeface="Mind Meridian 2"/>
                <a:sym typeface="Mind Meridian 2"/>
              </a:rPr>
              <a:t>❤️ Include someone</a:t>
            </a:r>
          </a:p>
          <a:p>
            <a:pPr algn="l">
              <a:lnSpc>
                <a:spcPts val="5459"/>
              </a:lnSpc>
            </a:pPr>
            <a:r>
              <a:rPr lang="en-US" sz="3899">
                <a:solidFill>
                  <a:srgbClr val="000000"/>
                </a:solidFill>
                <a:latin typeface="Mind Meridian 2"/>
                <a:ea typeface="Mind Meridian 2"/>
                <a:cs typeface="Mind Meridian 2"/>
                <a:sym typeface="Mind Meridian 2"/>
              </a:rPr>
              <a:t>💛 Listen </a:t>
            </a:r>
          </a:p>
          <a:p>
            <a:pPr algn="l">
              <a:lnSpc>
                <a:spcPts val="5459"/>
              </a:lnSpc>
            </a:pPr>
            <a:r>
              <a:rPr lang="en-US" sz="3899">
                <a:solidFill>
                  <a:srgbClr val="000000"/>
                </a:solidFill>
                <a:latin typeface="Mind Meridian 2"/>
                <a:ea typeface="Mind Meridian 2"/>
                <a:cs typeface="Mind Meridian 2"/>
                <a:sym typeface="Mind Meridian 2"/>
              </a:rPr>
              <a:t>🩷 Say thank you</a:t>
            </a:r>
          </a:p>
          <a:p>
            <a:pPr algn="l">
              <a:lnSpc>
                <a:spcPts val="5459"/>
              </a:lnSpc>
            </a:pPr>
            <a:r>
              <a:rPr lang="en-US" sz="3899">
                <a:solidFill>
                  <a:srgbClr val="000000"/>
                </a:solidFill>
                <a:latin typeface="Mind Meridian 2"/>
                <a:ea typeface="Mind Meridian 2"/>
                <a:cs typeface="Mind Meridian 2"/>
                <a:sym typeface="Mind Meridian 2"/>
              </a:rPr>
              <a:t>💚 Help someone</a:t>
            </a:r>
          </a:p>
          <a:p>
            <a:pPr algn="l">
              <a:lnSpc>
                <a:spcPts val="5459"/>
              </a:lnSpc>
            </a:pPr>
            <a:r>
              <a:rPr lang="en-US" sz="3899">
                <a:solidFill>
                  <a:srgbClr val="000000"/>
                </a:solidFill>
                <a:latin typeface="Mind Meridian 2"/>
                <a:ea typeface="Mind Meridian 2"/>
                <a:cs typeface="Mind Meridian 2"/>
                <a:sym typeface="Mind Meridian 2"/>
              </a:rPr>
              <a:t>🩵 Ask ‘Are you okay?’</a:t>
            </a:r>
          </a:p>
          <a:p>
            <a:pPr algn="l">
              <a:lnSpc>
                <a:spcPts val="5459"/>
              </a:lnSpc>
              <a:spcBef>
                <a:spcPct val="0"/>
              </a:spcBef>
            </a:pPr>
            <a:r>
              <a:rPr lang="en-US" sz="3899">
                <a:solidFill>
                  <a:srgbClr val="000000"/>
                </a:solidFill>
                <a:latin typeface="Mind Meridian 2"/>
                <a:ea typeface="Mind Meridian 2"/>
                <a:cs typeface="Mind Meridian 2"/>
                <a:sym typeface="Mind Meridian 2"/>
              </a:rPr>
              <a:t>💜 Be kind</a:t>
            </a:r>
          </a:p>
        </p:txBody>
      </p:sp>
      <p:sp>
        <p:nvSpPr>
          <p:cNvPr id="11" name="TextBox 11"/>
          <p:cNvSpPr txBox="1"/>
          <p:nvPr/>
        </p:nvSpPr>
        <p:spPr>
          <a:xfrm>
            <a:off x="839170" y="8880475"/>
            <a:ext cx="33518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2" name="TextBox 12"/>
          <p:cNvSpPr txBox="1"/>
          <p:nvPr/>
        </p:nvSpPr>
        <p:spPr>
          <a:xfrm>
            <a:off x="2804627" y="389267"/>
            <a:ext cx="12668250"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Looking out for each other</a:t>
            </a:r>
          </a:p>
        </p:txBody>
      </p:sp>
      <p:sp>
        <p:nvSpPr>
          <p:cNvPr id="13" name="TextBox 13"/>
          <p:cNvSpPr txBox="1"/>
          <p:nvPr/>
        </p:nvSpPr>
        <p:spPr>
          <a:xfrm>
            <a:off x="2153473" y="1946275"/>
            <a:ext cx="13981054" cy="1384300"/>
          </a:xfrm>
          <a:prstGeom prst="rect">
            <a:avLst/>
          </a:prstGeom>
        </p:spPr>
        <p:txBody>
          <a:bodyPr lIns="0" tIns="0" rIns="0" bIns="0" rtlCol="0" anchor="t">
            <a:spAutoFit/>
          </a:bodyPr>
          <a:lstStyle/>
          <a:p>
            <a:pPr algn="ctr">
              <a:lnSpc>
                <a:spcPts val="5599"/>
              </a:lnSpc>
              <a:spcBef>
                <a:spcPct val="0"/>
              </a:spcBef>
            </a:pPr>
            <a:r>
              <a:rPr lang="en-US" sz="3999">
                <a:solidFill>
                  <a:srgbClr val="1300C1"/>
                </a:solidFill>
                <a:latin typeface="Mind Meridian 2"/>
                <a:ea typeface="Mind Meridian 2"/>
                <a:cs typeface="Mind Meridian 2"/>
                <a:sym typeface="Mind Meridian 2"/>
              </a:rPr>
              <a:t>Sometimes a small act of kindness can make a big difference to somebody’s day</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13336369" y="3893689"/>
            <a:ext cx="2387992" cy="3683278"/>
          </a:xfrm>
          <a:custGeom>
            <a:avLst/>
            <a:gdLst/>
            <a:ahLst/>
            <a:cxnLst/>
            <a:rect l="l" t="t" r="r" b="b"/>
            <a:pathLst>
              <a:path w="2387992" h="3683278">
                <a:moveTo>
                  <a:pt x="0" y="0"/>
                </a:moveTo>
                <a:lnTo>
                  <a:pt x="2387993" y="0"/>
                </a:lnTo>
                <a:lnTo>
                  <a:pt x="2387993" y="3683278"/>
                </a:lnTo>
                <a:lnTo>
                  <a:pt x="0" y="3683278"/>
                </a:lnTo>
                <a:lnTo>
                  <a:pt x="0" y="0"/>
                </a:lnTo>
                <a:close/>
              </a:path>
            </a:pathLst>
          </a:custGeom>
          <a:blipFill>
            <a:blip r:embed="rId4"/>
            <a:stretch>
              <a:fillRect/>
            </a:stretch>
          </a:blipFill>
        </p:spPr>
        <p:txBody>
          <a:bodyPr/>
          <a:lstStyle/>
          <a:p>
            <a:endParaRPr lang="en-GB"/>
          </a:p>
        </p:txBody>
      </p:sp>
      <p:sp>
        <p:nvSpPr>
          <p:cNvPr id="7" name="Freeform 7"/>
          <p:cNvSpPr/>
          <p:nvPr/>
        </p:nvSpPr>
        <p:spPr>
          <a:xfrm>
            <a:off x="1028700" y="3703083"/>
            <a:ext cx="3834170" cy="4064491"/>
          </a:xfrm>
          <a:custGeom>
            <a:avLst/>
            <a:gdLst/>
            <a:ahLst/>
            <a:cxnLst/>
            <a:rect l="l" t="t" r="r" b="b"/>
            <a:pathLst>
              <a:path w="3834170" h="4064491">
                <a:moveTo>
                  <a:pt x="0" y="0"/>
                </a:moveTo>
                <a:lnTo>
                  <a:pt x="3834170" y="0"/>
                </a:lnTo>
                <a:lnTo>
                  <a:pt x="3834170" y="4064491"/>
                </a:lnTo>
                <a:lnTo>
                  <a:pt x="0" y="4064491"/>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4951631" y="4337058"/>
            <a:ext cx="8688169" cy="2783326"/>
          </a:xfrm>
          <a:prstGeom prst="rect">
            <a:avLst/>
          </a:prstGeom>
        </p:spPr>
        <p:txBody>
          <a:bodyPr wrap="square" lIns="0" tIns="0" rIns="0" bIns="0" rtlCol="0" anchor="t">
            <a:spAutoFit/>
          </a:bodyPr>
          <a:lstStyle/>
          <a:p>
            <a:pPr algn="l">
              <a:lnSpc>
                <a:spcPts val="5459"/>
              </a:lnSpc>
              <a:spcBef>
                <a:spcPct val="0"/>
              </a:spcBef>
            </a:pPr>
            <a:r>
              <a:rPr lang="en-US" sz="3899" dirty="0">
                <a:solidFill>
                  <a:srgbClr val="000000"/>
                </a:solidFill>
                <a:latin typeface="Mind Meridian 2"/>
                <a:ea typeface="Mind Meridian 2"/>
                <a:cs typeface="Mind Meridian 2"/>
                <a:sym typeface="Mind Meridian 2"/>
              </a:rPr>
              <a:t>💙 Raise awareness</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Start conversations</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Encourage kindness</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Show that mental health matters</a:t>
            </a:r>
          </a:p>
        </p:txBody>
      </p:sp>
      <p:sp>
        <p:nvSpPr>
          <p:cNvPr id="9" name="TextBox 9"/>
          <p:cNvSpPr txBox="1"/>
          <p:nvPr/>
        </p:nvSpPr>
        <p:spPr>
          <a:xfrm>
            <a:off x="839170" y="8880475"/>
            <a:ext cx="33518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0" name="TextBox 10"/>
          <p:cNvSpPr txBox="1"/>
          <p:nvPr/>
        </p:nvSpPr>
        <p:spPr>
          <a:xfrm>
            <a:off x="3177957" y="401025"/>
            <a:ext cx="12239676"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Why are we Turning Blue</a:t>
            </a:r>
            <a:r>
              <a:rPr lang="en-US" sz="7499" dirty="0">
                <a:solidFill>
                  <a:srgbClr val="FF0071"/>
                </a:solidFill>
                <a:latin typeface="Mind Meridian 1"/>
                <a:ea typeface="Mind Meridian 1"/>
                <a:cs typeface="Mind Meridian 1"/>
                <a:sym typeface="Mind Meridian 1"/>
              </a:rPr>
              <a:t>?</a:t>
            </a:r>
          </a:p>
        </p:txBody>
      </p:sp>
      <p:sp>
        <p:nvSpPr>
          <p:cNvPr id="11" name="TextBox 11"/>
          <p:cNvSpPr txBox="1"/>
          <p:nvPr/>
        </p:nvSpPr>
        <p:spPr>
          <a:xfrm>
            <a:off x="2153473" y="2150353"/>
            <a:ext cx="13981054" cy="1406347"/>
          </a:xfrm>
          <a:prstGeom prst="rect">
            <a:avLst/>
          </a:prstGeom>
        </p:spPr>
        <p:txBody>
          <a:bodyPr lIns="0" tIns="0" rIns="0" bIns="0" rtlCol="0" anchor="t">
            <a:spAutoFit/>
          </a:bodyPr>
          <a:lstStyle/>
          <a:p>
            <a:pPr algn="ctr">
              <a:lnSpc>
                <a:spcPts val="5599"/>
              </a:lnSpc>
              <a:spcBef>
                <a:spcPct val="0"/>
              </a:spcBef>
            </a:pPr>
            <a:r>
              <a:rPr lang="en-GB" sz="3999" dirty="0">
                <a:solidFill>
                  <a:srgbClr val="1300C1"/>
                </a:solidFill>
                <a:latin typeface="Mind Meridian 2"/>
                <a:ea typeface="Mind Meridian 2"/>
                <a:cs typeface="Mind Meridian 2"/>
                <a:sym typeface="Mind Meridian 2"/>
              </a:rPr>
              <a:t>We are joining people across North Lincolnshire to Turn Blue for World Mental Health Day and:</a:t>
            </a:r>
            <a:endParaRPr lang="en-US" sz="3999" dirty="0">
              <a:solidFill>
                <a:srgbClr val="1300C1"/>
              </a:solidFill>
              <a:latin typeface="Mind Meridian 2"/>
              <a:ea typeface="Mind Meridian 2"/>
              <a:cs typeface="Mind Meridian 2"/>
              <a:sym typeface="Mind Meridian 2"/>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667727" y="2118665"/>
            <a:ext cx="2084139" cy="4522543"/>
          </a:xfrm>
          <a:custGeom>
            <a:avLst/>
            <a:gdLst/>
            <a:ahLst/>
            <a:cxnLst/>
            <a:rect l="l" t="t" r="r" b="b"/>
            <a:pathLst>
              <a:path w="2084139" h="4522543">
                <a:moveTo>
                  <a:pt x="0" y="0"/>
                </a:moveTo>
                <a:lnTo>
                  <a:pt x="2084139" y="0"/>
                </a:lnTo>
                <a:lnTo>
                  <a:pt x="2084139" y="4522543"/>
                </a:lnTo>
                <a:lnTo>
                  <a:pt x="0" y="4522543"/>
                </a:lnTo>
                <a:lnTo>
                  <a:pt x="0" y="0"/>
                </a:lnTo>
                <a:close/>
              </a:path>
            </a:pathLst>
          </a:custGeom>
          <a:blipFill>
            <a:blip r:embed="rId4"/>
            <a:stretch>
              <a:fillRect/>
            </a:stretch>
          </a:blipFill>
        </p:spPr>
        <p:txBody>
          <a:bodyPr/>
          <a:lstStyle/>
          <a:p>
            <a:endParaRPr lang="en-GB"/>
          </a:p>
        </p:txBody>
      </p:sp>
      <p:sp>
        <p:nvSpPr>
          <p:cNvPr id="7" name="TextBox 7"/>
          <p:cNvSpPr txBox="1"/>
          <p:nvPr/>
        </p:nvSpPr>
        <p:spPr>
          <a:xfrm>
            <a:off x="839170" y="8880475"/>
            <a:ext cx="32756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8" name="TextBox 8"/>
          <p:cNvSpPr txBox="1"/>
          <p:nvPr/>
        </p:nvSpPr>
        <p:spPr>
          <a:xfrm>
            <a:off x="1822836" y="358364"/>
            <a:ext cx="15054203" cy="1266827"/>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The Blue Kindness Challenge 💙</a:t>
            </a:r>
          </a:p>
        </p:txBody>
      </p:sp>
      <p:sp>
        <p:nvSpPr>
          <p:cNvPr id="9" name="TextBox 9"/>
          <p:cNvSpPr txBox="1"/>
          <p:nvPr/>
        </p:nvSpPr>
        <p:spPr>
          <a:xfrm>
            <a:off x="3130586" y="3932848"/>
            <a:ext cx="5581082" cy="2463800"/>
          </a:xfrm>
          <a:prstGeom prst="rect">
            <a:avLst/>
          </a:prstGeom>
        </p:spPr>
        <p:txBody>
          <a:bodyPr lIns="0" tIns="0" rIns="0" bIns="0" rtlCol="0" anchor="t">
            <a:spAutoFit/>
          </a:bodyPr>
          <a:lstStyle/>
          <a:p>
            <a:pPr algn="l">
              <a:lnSpc>
                <a:spcPts val="4900"/>
              </a:lnSpc>
              <a:spcBef>
                <a:spcPct val="0"/>
              </a:spcBef>
            </a:pPr>
            <a:r>
              <a:rPr lang="en-US" sz="3500">
                <a:solidFill>
                  <a:srgbClr val="000000"/>
                </a:solidFill>
                <a:latin typeface="Mind Meridian 2"/>
                <a:ea typeface="Mind Meridian 2"/>
                <a:cs typeface="Mind Meridian 2"/>
                <a:sym typeface="Mind Meridian 2"/>
              </a:rPr>
              <a:t>🎯 Talk to someone new</a:t>
            </a:r>
          </a:p>
          <a:p>
            <a:pPr algn="l">
              <a:lnSpc>
                <a:spcPts val="4900"/>
              </a:lnSpc>
              <a:spcBef>
                <a:spcPct val="0"/>
              </a:spcBef>
            </a:pPr>
            <a:r>
              <a:rPr lang="en-US" sz="3500">
                <a:solidFill>
                  <a:srgbClr val="000000"/>
                </a:solidFill>
                <a:latin typeface="Mind Meridian 2"/>
                <a:ea typeface="Mind Meridian 2"/>
                <a:cs typeface="Mind Meridian 2"/>
                <a:sym typeface="Mind Meridian 2"/>
              </a:rPr>
              <a:t>🎯 Help somebody</a:t>
            </a:r>
          </a:p>
          <a:p>
            <a:pPr algn="l">
              <a:lnSpc>
                <a:spcPts val="4900"/>
              </a:lnSpc>
              <a:spcBef>
                <a:spcPct val="0"/>
              </a:spcBef>
            </a:pPr>
            <a:r>
              <a:rPr lang="en-US" sz="3500">
                <a:solidFill>
                  <a:srgbClr val="000000"/>
                </a:solidFill>
                <a:latin typeface="Mind Meridian 2"/>
                <a:ea typeface="Mind Meridian 2"/>
                <a:cs typeface="Mind Meridian 2"/>
                <a:sym typeface="Mind Meridian 2"/>
              </a:rPr>
              <a:t>🎯 Thank someone who   </a:t>
            </a:r>
          </a:p>
          <a:p>
            <a:pPr algn="l">
              <a:lnSpc>
                <a:spcPts val="4900"/>
              </a:lnSpc>
              <a:spcBef>
                <a:spcPct val="0"/>
              </a:spcBef>
            </a:pPr>
            <a:r>
              <a:rPr lang="en-US" sz="3500">
                <a:solidFill>
                  <a:srgbClr val="000000"/>
                </a:solidFill>
                <a:latin typeface="Mind Meridian 2"/>
                <a:ea typeface="Mind Meridian 2"/>
                <a:cs typeface="Mind Meridian 2"/>
                <a:sym typeface="Mind Meridian 2"/>
              </a:rPr>
              <a:t>      has helped you</a:t>
            </a:r>
          </a:p>
        </p:txBody>
      </p:sp>
      <p:sp>
        <p:nvSpPr>
          <p:cNvPr id="10" name="TextBox 10"/>
          <p:cNvSpPr txBox="1"/>
          <p:nvPr/>
        </p:nvSpPr>
        <p:spPr>
          <a:xfrm>
            <a:off x="3840875" y="2012248"/>
            <a:ext cx="11018124" cy="1380186"/>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2"/>
                <a:ea typeface="Mind Meridian 2"/>
                <a:cs typeface="Mind Meridian 2"/>
                <a:sym typeface="Mind Meridian 2"/>
              </a:rPr>
              <a:t>YOUR MISSION...</a:t>
            </a:r>
          </a:p>
          <a:p>
            <a:pPr algn="ctr">
              <a:lnSpc>
                <a:spcPts val="5459"/>
              </a:lnSpc>
              <a:spcBef>
                <a:spcPct val="0"/>
              </a:spcBef>
            </a:pPr>
            <a:r>
              <a:rPr lang="en-US" sz="3899" dirty="0">
                <a:solidFill>
                  <a:srgbClr val="1300C1"/>
                </a:solidFill>
                <a:latin typeface="Mind Meridian 2"/>
                <a:ea typeface="Mind Meridian 2"/>
                <a:cs typeface="Mind Meridian 2"/>
                <a:sym typeface="Mind Meridian 2"/>
              </a:rPr>
              <a:t>Do ONE thing today to brighten someone's day!</a:t>
            </a:r>
          </a:p>
        </p:txBody>
      </p:sp>
      <p:sp>
        <p:nvSpPr>
          <p:cNvPr id="11" name="TextBox 11"/>
          <p:cNvSpPr txBox="1"/>
          <p:nvPr/>
        </p:nvSpPr>
        <p:spPr>
          <a:xfrm>
            <a:off x="10084641" y="3932848"/>
            <a:ext cx="6298359" cy="2463800"/>
          </a:xfrm>
          <a:prstGeom prst="rect">
            <a:avLst/>
          </a:prstGeom>
        </p:spPr>
        <p:txBody>
          <a:bodyPr wrap="square" lIns="0" tIns="0" rIns="0" bIns="0" rtlCol="0" anchor="t">
            <a:spAutoFit/>
          </a:bodyPr>
          <a:lstStyle/>
          <a:p>
            <a:pPr algn="l">
              <a:lnSpc>
                <a:spcPts val="4900"/>
              </a:lnSpc>
              <a:spcBef>
                <a:spcPct val="0"/>
              </a:spcBef>
            </a:pPr>
            <a:r>
              <a:rPr lang="en-US" sz="3500" dirty="0">
                <a:solidFill>
                  <a:srgbClr val="000000"/>
                </a:solidFill>
                <a:latin typeface="Mind Meridian 2"/>
                <a:ea typeface="Mind Meridian 2"/>
                <a:cs typeface="Mind Meridian 2"/>
                <a:sym typeface="Mind Meridian 2"/>
              </a:rPr>
              <a:t>🎯 Ask someone how they are</a:t>
            </a:r>
          </a:p>
          <a:p>
            <a:pPr algn="l">
              <a:lnSpc>
                <a:spcPts val="4900"/>
              </a:lnSpc>
              <a:spcBef>
                <a:spcPct val="0"/>
              </a:spcBef>
            </a:pPr>
            <a:r>
              <a:rPr lang="en-US" sz="3500" dirty="0">
                <a:solidFill>
                  <a:srgbClr val="000000"/>
                </a:solidFill>
                <a:latin typeface="Mind Meridian 2"/>
                <a:ea typeface="Mind Meridian 2"/>
                <a:cs typeface="Mind Meridian 2"/>
                <a:sym typeface="Mind Meridian 2"/>
              </a:rPr>
              <a:t>🎯 Make someone smile </a:t>
            </a:r>
          </a:p>
          <a:p>
            <a:pPr algn="l">
              <a:lnSpc>
                <a:spcPts val="4900"/>
              </a:lnSpc>
              <a:spcBef>
                <a:spcPct val="0"/>
              </a:spcBef>
            </a:pPr>
            <a:r>
              <a:rPr lang="en-US" sz="3500" dirty="0">
                <a:solidFill>
                  <a:srgbClr val="000000"/>
                </a:solidFill>
                <a:latin typeface="Mind Meridian 2"/>
                <a:ea typeface="Mind Meridian 2"/>
                <a:cs typeface="Mind Meridian 2"/>
                <a:sym typeface="Mind Meridian 2"/>
              </a:rPr>
              <a:t>🎯 Do something that makes</a:t>
            </a:r>
          </a:p>
          <a:p>
            <a:pPr algn="l">
              <a:lnSpc>
                <a:spcPts val="4900"/>
              </a:lnSpc>
              <a:spcBef>
                <a:spcPct val="0"/>
              </a:spcBef>
            </a:pPr>
            <a:r>
              <a:rPr lang="en-US" sz="3500" dirty="0">
                <a:solidFill>
                  <a:srgbClr val="000000"/>
                </a:solidFill>
                <a:latin typeface="Mind Meridian 2"/>
                <a:ea typeface="Mind Meridian 2"/>
                <a:cs typeface="Mind Meridian 2"/>
                <a:sym typeface="Mind Meridian 2"/>
              </a:rPr>
              <a:t>      you smile</a:t>
            </a:r>
          </a:p>
        </p:txBody>
      </p:sp>
      <p:sp>
        <p:nvSpPr>
          <p:cNvPr id="12" name="TextBox 12"/>
          <p:cNvSpPr txBox="1"/>
          <p:nvPr/>
        </p:nvSpPr>
        <p:spPr>
          <a:xfrm>
            <a:off x="2327710" y="6938291"/>
            <a:ext cx="14055289"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1"/>
                <a:ea typeface="Mind Meridian 1"/>
                <a:cs typeface="Mind Meridian 1"/>
                <a:sym typeface="Mind Meridian 1"/>
              </a:rPr>
              <a:t>How many acts of kindness can our school create today?</a:t>
            </a: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3344992EC6A94E9F10A7B34FA85D43" ma:contentTypeVersion="18" ma:contentTypeDescription="Create a new document." ma:contentTypeScope="" ma:versionID="e7f0186bad8543854550e4c78aaab783">
  <xsd:schema xmlns:xsd="http://www.w3.org/2001/XMLSchema" xmlns:xs="http://www.w3.org/2001/XMLSchema" xmlns:p="http://schemas.microsoft.com/office/2006/metadata/properties" xmlns:ns2="1fb0cd25-d53f-448f-a506-1db223c8c7c9" xmlns:ns3="c7926219-1529-4095-951b-5fb466cb39ed" targetNamespace="http://schemas.microsoft.com/office/2006/metadata/properties" ma:root="true" ma:fieldsID="efbf40136aeff064864a3cd8016e2a29" ns2:_="" ns3:_="">
    <xsd:import namespace="1fb0cd25-d53f-448f-a506-1db223c8c7c9"/>
    <xsd:import namespace="c7926219-1529-4095-951b-5fb466cb39e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b0cd25-d53f-448f-a506-1db223c8c7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c778dc6-3688-40c4-b5fe-6e7d4d345f1c"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26219-1529-4095-951b-5fb466cb39ed"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1cccbe9-3f39-481f-b828-0369e2e17a40}" ma:internalName="TaxCatchAll" ma:showField="CatchAllData" ma:web="c7926219-1529-4095-951b-5fb466cb39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fb0cd25-d53f-448f-a506-1db223c8c7c9">
      <Terms xmlns="http://schemas.microsoft.com/office/infopath/2007/PartnerControls"/>
    </lcf76f155ced4ddcb4097134ff3c332f>
    <TaxCatchAll xmlns="c7926219-1529-4095-951b-5fb466cb39ed" xsi:nil="true"/>
  </documentManagement>
</p:properties>
</file>

<file path=customXml/itemProps1.xml><?xml version="1.0" encoding="utf-8"?>
<ds:datastoreItem xmlns:ds="http://schemas.openxmlformats.org/officeDocument/2006/customXml" ds:itemID="{701ABFD4-F1AB-4D6E-BA9C-1588EA5D94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b0cd25-d53f-448f-a506-1db223c8c7c9"/>
    <ds:schemaRef ds:uri="c7926219-1529-4095-951b-5fb466cb39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BFA93C-FCF3-4456-A247-3E79C00BA161}">
  <ds:schemaRefs>
    <ds:schemaRef ds:uri="http://schemas.microsoft.com/sharepoint/v3/contenttype/forms"/>
  </ds:schemaRefs>
</ds:datastoreItem>
</file>

<file path=customXml/itemProps3.xml><?xml version="1.0" encoding="utf-8"?>
<ds:datastoreItem xmlns:ds="http://schemas.openxmlformats.org/officeDocument/2006/customXml" ds:itemID="{2BECE07D-34D9-41C2-961A-805FC7BCE539}">
  <ds:schemaRefs>
    <ds:schemaRef ds:uri="http://schemas.microsoft.com/office/2006/metadata/properties"/>
    <ds:schemaRef ds:uri="http://schemas.microsoft.com/office/infopath/2007/PartnerControls"/>
    <ds:schemaRef ds:uri="1fb0cd25-d53f-448f-a506-1db223c8c7c9"/>
    <ds:schemaRef ds:uri="c7926219-1529-4095-951b-5fb466cb39ed"/>
  </ds:schemaRefs>
</ds:datastoreItem>
</file>

<file path=docProps/app.xml><?xml version="1.0" encoding="utf-8"?>
<Properties xmlns="http://schemas.openxmlformats.org/officeDocument/2006/extended-properties" xmlns:vt="http://schemas.openxmlformats.org/officeDocument/2006/docPropsVTypes">
  <TotalTime>201</TotalTime>
  <Words>1526</Words>
  <Application>Microsoft Office PowerPoint</Application>
  <PresentationFormat>Custom</PresentationFormat>
  <Paragraphs>152</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Calibri</vt:lpstr>
      <vt:lpstr>Aptos</vt:lpstr>
      <vt:lpstr>Mind Meridian 2</vt:lpstr>
      <vt:lpstr>Mind Meridian 1</vt:lpstr>
      <vt:lpstr>Mind Meridian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 NL BLue Primary</dc:title>
  <dc:creator>Chloe Jaksics</dc:creator>
  <cp:lastModifiedBy>Chloe Jaksics</cp:lastModifiedBy>
  <cp:revision>2</cp:revision>
  <dcterms:created xsi:type="dcterms:W3CDTF">2006-08-16T00:00:00Z</dcterms:created>
  <dcterms:modified xsi:type="dcterms:W3CDTF">2026-09-02T08:31:42Z</dcterms:modified>
  <dc:identifier>DAHSo8Lob9c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0x010100673344992EC6A94E9F10A7B34FA85D43</vt:lpwstr>
  </property>
  <property fmtid="{D5CDD505-2E9C-101B-9397-08002B2CF9AE}" pid="3" name="MediaServiceImageTags">
    <vt:lpwstr/>
  </property>
</Properties>
</file>